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93" r:id="rId2"/>
    <p:sldMasterId id="2147483817" r:id="rId3"/>
    <p:sldMasterId id="2147483780" r:id="rId4"/>
    <p:sldMasterId id="2147483756" r:id="rId5"/>
    <p:sldMasterId id="2147483768" r:id="rId6"/>
  </p:sldMasterIdLst>
  <p:notesMasterIdLst>
    <p:notesMasterId r:id="rId51"/>
  </p:notesMasterIdLst>
  <p:handoutMasterIdLst>
    <p:handoutMasterId r:id="rId52"/>
  </p:handoutMasterIdLst>
  <p:sldIdLst>
    <p:sldId id="727" r:id="rId7"/>
    <p:sldId id="726" r:id="rId8"/>
    <p:sldId id="752" r:id="rId9"/>
    <p:sldId id="745" r:id="rId10"/>
    <p:sldId id="747" r:id="rId11"/>
    <p:sldId id="748" r:id="rId12"/>
    <p:sldId id="534" r:id="rId13"/>
    <p:sldId id="507" r:id="rId14"/>
    <p:sldId id="531" r:id="rId15"/>
    <p:sldId id="532" r:id="rId16"/>
    <p:sldId id="749" r:id="rId17"/>
    <p:sldId id="739" r:id="rId18"/>
    <p:sldId id="756" r:id="rId19"/>
    <p:sldId id="757" r:id="rId20"/>
    <p:sldId id="746" r:id="rId21"/>
    <p:sldId id="763" r:id="rId22"/>
    <p:sldId id="753" r:id="rId23"/>
    <p:sldId id="1438" r:id="rId24"/>
    <p:sldId id="1456" r:id="rId25"/>
    <p:sldId id="744" r:id="rId26"/>
    <p:sldId id="728" r:id="rId27"/>
    <p:sldId id="735" r:id="rId28"/>
    <p:sldId id="1443" r:id="rId29"/>
    <p:sldId id="1444" r:id="rId30"/>
    <p:sldId id="1445" r:id="rId31"/>
    <p:sldId id="1446" r:id="rId32"/>
    <p:sldId id="759" r:id="rId33"/>
    <p:sldId id="760" r:id="rId34"/>
    <p:sldId id="761" r:id="rId35"/>
    <p:sldId id="1447" r:id="rId36"/>
    <p:sldId id="734" r:id="rId37"/>
    <p:sldId id="740" r:id="rId38"/>
    <p:sldId id="1448" r:id="rId39"/>
    <p:sldId id="755" r:id="rId40"/>
    <p:sldId id="741" r:id="rId41"/>
    <p:sldId id="1454" r:id="rId42"/>
    <p:sldId id="306" r:id="rId43"/>
    <p:sldId id="1455" r:id="rId44"/>
    <p:sldId id="754" r:id="rId45"/>
    <p:sldId id="1453" r:id="rId46"/>
    <p:sldId id="732" r:id="rId47"/>
    <p:sldId id="738" r:id="rId48"/>
    <p:sldId id="722" r:id="rId49"/>
    <p:sldId id="733"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29D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94718"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57" d="100"/>
          <a:sy n="57" d="100"/>
        </p:scale>
        <p:origin x="-179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AB168-9ED4-FF4D-9947-6D360119931F}"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fr-FR"/>
        </a:p>
      </dgm:t>
    </dgm:pt>
    <dgm:pt modelId="{966C2DA6-5ED8-B04A-8C9F-90F2C4F2CA69}">
      <dgm:prSet/>
      <dgm:spPr/>
      <dgm:t>
        <a:bodyPr/>
        <a:lstStyle/>
        <a:p>
          <a:r>
            <a:rPr lang="fr-FR" b="1">
              <a:latin typeface="Calibri" panose="020F0502020204030204" pitchFamily="34" charset="0"/>
              <a:cs typeface="Calibri" panose="020F0502020204030204" pitchFamily="34" charset="0"/>
            </a:rPr>
            <a:t>Main structure </a:t>
          </a:r>
          <a:endParaRPr lang="fr-FR">
            <a:latin typeface="Calibri" panose="020F0502020204030204" pitchFamily="34" charset="0"/>
            <a:cs typeface="Calibri" panose="020F0502020204030204" pitchFamily="34" charset="0"/>
          </a:endParaRPr>
        </a:p>
      </dgm:t>
    </dgm:pt>
    <dgm:pt modelId="{84AAD13C-82BF-614D-980A-9382754BB5DF}" type="parTrans" cxnId="{844446D5-3695-2B41-B2DF-E6BFD9DA2F0D}">
      <dgm:prSet/>
      <dgm:spPr/>
      <dgm:t>
        <a:bodyPr/>
        <a:lstStyle/>
        <a:p>
          <a:endParaRPr lang="fr-FR"/>
        </a:p>
      </dgm:t>
    </dgm:pt>
    <dgm:pt modelId="{E124B12E-389D-954A-A4FB-69DCE1C83114}" type="sibTrans" cxnId="{844446D5-3695-2B41-B2DF-E6BFD9DA2F0D}">
      <dgm:prSet/>
      <dgm:spPr/>
      <dgm:t>
        <a:bodyPr/>
        <a:lstStyle/>
        <a:p>
          <a:endParaRPr lang="fr-FR"/>
        </a:p>
      </dgm:t>
    </dgm:pt>
    <dgm:pt modelId="{8EDF102C-384F-B049-86AA-DE2234B4D204}">
      <dgm:prSet/>
      <dgm:spPr/>
      <dgm:t>
        <a:bodyPr/>
        <a:lstStyle/>
        <a:p>
          <a:r>
            <a:rPr lang="fr-FR" b="1">
              <a:latin typeface="Calibri" panose="020F0502020204030204" pitchFamily="34" charset="0"/>
              <a:cs typeface="Calibri" panose="020F0502020204030204" pitchFamily="34" charset="0"/>
            </a:rPr>
            <a:t>6 Domains </a:t>
          </a:r>
          <a:endParaRPr lang="fr-FR">
            <a:latin typeface="Calibri" panose="020F0502020204030204" pitchFamily="34" charset="0"/>
            <a:cs typeface="Calibri" panose="020F0502020204030204" pitchFamily="34" charset="0"/>
          </a:endParaRPr>
        </a:p>
      </dgm:t>
    </dgm:pt>
    <dgm:pt modelId="{30B65856-BD8D-374E-9BE4-EF7B39C74E6D}" type="parTrans" cxnId="{F2E5A71B-B1F2-D445-87A5-F9210BA60789}">
      <dgm:prSet/>
      <dgm:spPr/>
      <dgm:t>
        <a:bodyPr/>
        <a:lstStyle/>
        <a:p>
          <a:endParaRPr lang="fr-FR"/>
        </a:p>
      </dgm:t>
    </dgm:pt>
    <dgm:pt modelId="{7B26BA40-717D-CC4D-AB69-DD359C43C442}" type="sibTrans" cxnId="{F2E5A71B-B1F2-D445-87A5-F9210BA60789}">
      <dgm:prSet/>
      <dgm:spPr/>
      <dgm:t>
        <a:bodyPr/>
        <a:lstStyle/>
        <a:p>
          <a:endParaRPr lang="fr-FR"/>
        </a:p>
      </dgm:t>
    </dgm:pt>
    <dgm:pt modelId="{09708990-5E9F-EB42-84C8-B47D3F46EAD4}">
      <dgm:prSet/>
      <dgm:spPr/>
      <dgm:t>
        <a:bodyPr/>
        <a:lstStyle/>
        <a:p>
          <a:r>
            <a:rPr lang="fr-FR" b="1">
              <a:latin typeface="Calibri" panose="020F0502020204030204" pitchFamily="34" charset="0"/>
              <a:cs typeface="Calibri" panose="020F0502020204030204" pitchFamily="34" charset="0"/>
            </a:rPr>
            <a:t>Strategy and governance</a:t>
          </a:r>
          <a:endParaRPr lang="fr-FR">
            <a:latin typeface="Calibri" panose="020F0502020204030204" pitchFamily="34" charset="0"/>
            <a:cs typeface="Calibri" panose="020F0502020204030204" pitchFamily="34" charset="0"/>
          </a:endParaRPr>
        </a:p>
      </dgm:t>
    </dgm:pt>
    <dgm:pt modelId="{E75AFE4D-87B3-3B48-9DB4-0A09751997D7}" type="parTrans" cxnId="{AFAB3859-2D59-0A4F-8E77-74D8D44034C1}">
      <dgm:prSet/>
      <dgm:spPr/>
      <dgm:t>
        <a:bodyPr/>
        <a:lstStyle/>
        <a:p>
          <a:endParaRPr lang="fr-FR"/>
        </a:p>
      </dgm:t>
    </dgm:pt>
    <dgm:pt modelId="{7B7816B8-C4DB-3E45-A166-28A63DBC39DC}" type="sibTrans" cxnId="{AFAB3859-2D59-0A4F-8E77-74D8D44034C1}">
      <dgm:prSet/>
      <dgm:spPr/>
      <dgm:t>
        <a:bodyPr/>
        <a:lstStyle/>
        <a:p>
          <a:endParaRPr lang="fr-FR"/>
        </a:p>
      </dgm:t>
    </dgm:pt>
    <dgm:pt modelId="{8DEB42BF-4051-E044-99A0-7839760B3755}">
      <dgm:prSet/>
      <dgm:spPr/>
      <dgm:t>
        <a:bodyPr/>
        <a:lstStyle/>
        <a:p>
          <a:r>
            <a:rPr lang="fr-FR" b="1">
              <a:latin typeface="Calibri" panose="020F0502020204030204" pitchFamily="34" charset="0"/>
              <a:cs typeface="Calibri" panose="020F0502020204030204" pitchFamily="34" charset="0"/>
            </a:rPr>
            <a:t>Quality assurance system</a:t>
          </a:r>
          <a:endParaRPr lang="fr-FR">
            <a:latin typeface="Calibri" panose="020F0502020204030204" pitchFamily="34" charset="0"/>
            <a:cs typeface="Calibri" panose="020F0502020204030204" pitchFamily="34" charset="0"/>
          </a:endParaRPr>
        </a:p>
      </dgm:t>
    </dgm:pt>
    <dgm:pt modelId="{2668F4FA-F1ED-DA41-91DC-C7D8D10BB822}" type="parTrans" cxnId="{7CCDF569-2CB1-7E4F-92E4-2B889E31066D}">
      <dgm:prSet/>
      <dgm:spPr/>
      <dgm:t>
        <a:bodyPr/>
        <a:lstStyle/>
        <a:p>
          <a:endParaRPr lang="fr-FR"/>
        </a:p>
      </dgm:t>
    </dgm:pt>
    <dgm:pt modelId="{99C33671-30BF-0041-9744-F0A7AF57BB17}" type="sibTrans" cxnId="{7CCDF569-2CB1-7E4F-92E4-2B889E31066D}">
      <dgm:prSet/>
      <dgm:spPr/>
      <dgm:t>
        <a:bodyPr/>
        <a:lstStyle/>
        <a:p>
          <a:endParaRPr lang="fr-FR"/>
        </a:p>
      </dgm:t>
    </dgm:pt>
    <dgm:pt modelId="{575DD46A-8F40-684F-A86E-FEBBAA0E0408}">
      <dgm:prSet/>
      <dgm:spPr/>
      <dgm:t>
        <a:bodyPr/>
        <a:lstStyle/>
        <a:p>
          <a:r>
            <a:rPr lang="fr-FR" b="1">
              <a:latin typeface="Calibri" panose="020F0502020204030204" pitchFamily="34" charset="0"/>
              <a:cs typeface="Calibri" panose="020F0502020204030204" pitchFamily="34" charset="0"/>
            </a:rPr>
            <a:t>The Curriculum</a:t>
          </a:r>
          <a:endParaRPr lang="fr-FR">
            <a:latin typeface="Calibri" panose="020F0502020204030204" pitchFamily="34" charset="0"/>
            <a:cs typeface="Calibri" panose="020F0502020204030204" pitchFamily="34" charset="0"/>
          </a:endParaRPr>
        </a:p>
      </dgm:t>
    </dgm:pt>
    <dgm:pt modelId="{9AE77EDE-9933-6346-9558-5086AD6C2D58}" type="parTrans" cxnId="{EA838252-9B9A-374D-B4C8-64033985CB02}">
      <dgm:prSet/>
      <dgm:spPr/>
      <dgm:t>
        <a:bodyPr/>
        <a:lstStyle/>
        <a:p>
          <a:endParaRPr lang="fr-FR"/>
        </a:p>
      </dgm:t>
    </dgm:pt>
    <dgm:pt modelId="{115F6AE7-0D96-7045-8946-26EC67CB4E1A}" type="sibTrans" cxnId="{EA838252-9B9A-374D-B4C8-64033985CB02}">
      <dgm:prSet/>
      <dgm:spPr/>
      <dgm:t>
        <a:bodyPr/>
        <a:lstStyle/>
        <a:p>
          <a:endParaRPr lang="fr-FR"/>
        </a:p>
      </dgm:t>
    </dgm:pt>
    <dgm:pt modelId="{5EBD8435-29F4-F346-921B-09698F022480}">
      <dgm:prSet/>
      <dgm:spPr/>
      <dgm:t>
        <a:bodyPr/>
        <a:lstStyle/>
        <a:p>
          <a:r>
            <a:rPr lang="fr-FR" b="1">
              <a:latin typeface="Calibri" panose="020F0502020204030204" pitchFamily="34" charset="0"/>
              <a:cs typeface="Calibri" panose="020F0502020204030204" pitchFamily="34" charset="0"/>
            </a:rPr>
            <a:t>Teaching, Learning and Assessment</a:t>
          </a:r>
          <a:endParaRPr lang="fr-FR">
            <a:latin typeface="Calibri" panose="020F0502020204030204" pitchFamily="34" charset="0"/>
            <a:cs typeface="Calibri" panose="020F0502020204030204" pitchFamily="34" charset="0"/>
          </a:endParaRPr>
        </a:p>
      </dgm:t>
    </dgm:pt>
    <dgm:pt modelId="{AE2BD406-F4DD-4F4A-B681-B1300A73AC9D}" type="parTrans" cxnId="{FD4A0E9A-490A-A544-9516-1F0F0E89F04B}">
      <dgm:prSet/>
      <dgm:spPr/>
      <dgm:t>
        <a:bodyPr/>
        <a:lstStyle/>
        <a:p>
          <a:endParaRPr lang="fr-FR"/>
        </a:p>
      </dgm:t>
    </dgm:pt>
    <dgm:pt modelId="{66723C81-1D5D-A644-8B84-06EB5D98D470}" type="sibTrans" cxnId="{FD4A0E9A-490A-A544-9516-1F0F0E89F04B}">
      <dgm:prSet/>
      <dgm:spPr/>
      <dgm:t>
        <a:bodyPr/>
        <a:lstStyle/>
        <a:p>
          <a:endParaRPr lang="fr-FR"/>
        </a:p>
      </dgm:t>
    </dgm:pt>
    <dgm:pt modelId="{45A76A3D-1745-ED46-ABA2-D2052D49F918}">
      <dgm:prSet/>
      <dgm:spPr/>
      <dgm:t>
        <a:bodyPr/>
        <a:lstStyle/>
        <a:p>
          <a:r>
            <a:rPr lang="fr-FR" b="1">
              <a:latin typeface="Calibri" panose="020F0502020204030204" pitchFamily="34" charset="0"/>
              <a:cs typeface="Calibri" panose="020F0502020204030204" pitchFamily="34" charset="0"/>
            </a:rPr>
            <a:t>Research support</a:t>
          </a:r>
          <a:endParaRPr lang="fr-FR">
            <a:latin typeface="Calibri" panose="020F0502020204030204" pitchFamily="34" charset="0"/>
            <a:cs typeface="Calibri" panose="020F0502020204030204" pitchFamily="34" charset="0"/>
          </a:endParaRPr>
        </a:p>
      </dgm:t>
    </dgm:pt>
    <dgm:pt modelId="{3D8E05AB-66D0-CF46-AC86-16F775547826}" type="parTrans" cxnId="{DDE5E641-0742-0040-A585-D72497179BE7}">
      <dgm:prSet/>
      <dgm:spPr/>
      <dgm:t>
        <a:bodyPr/>
        <a:lstStyle/>
        <a:p>
          <a:endParaRPr lang="fr-FR"/>
        </a:p>
      </dgm:t>
    </dgm:pt>
    <dgm:pt modelId="{C791C609-5052-BF4D-9DBB-29107B4670A6}" type="sibTrans" cxnId="{DDE5E641-0742-0040-A585-D72497179BE7}">
      <dgm:prSet/>
      <dgm:spPr/>
      <dgm:t>
        <a:bodyPr/>
        <a:lstStyle/>
        <a:p>
          <a:endParaRPr lang="fr-FR"/>
        </a:p>
      </dgm:t>
    </dgm:pt>
    <dgm:pt modelId="{0A936B5A-EE2B-BE4E-B282-FCC775BB8A30}">
      <dgm:prSet/>
      <dgm:spPr/>
      <dgm:t>
        <a:bodyPr/>
        <a:lstStyle/>
        <a:p>
          <a:r>
            <a:rPr lang="fr-FR" b="1" i="0" baseline="0">
              <a:latin typeface="Calibri" panose="020F0502020204030204" pitchFamily="34" charset="0"/>
              <a:cs typeface="Calibri" panose="020F0502020204030204" pitchFamily="34" charset="0"/>
            </a:rPr>
            <a:t>Students and their Support</a:t>
          </a:r>
          <a:endParaRPr lang="fr-FR">
            <a:latin typeface="Calibri" panose="020F0502020204030204" pitchFamily="34" charset="0"/>
            <a:cs typeface="Calibri" panose="020F0502020204030204" pitchFamily="34" charset="0"/>
          </a:endParaRPr>
        </a:p>
      </dgm:t>
    </dgm:pt>
    <dgm:pt modelId="{E215D43A-0D7F-0347-AB79-1397559DB79F}" type="parTrans" cxnId="{62C27CAC-83DB-C04F-8017-E70D8DB475FE}">
      <dgm:prSet/>
      <dgm:spPr/>
      <dgm:t>
        <a:bodyPr/>
        <a:lstStyle/>
        <a:p>
          <a:endParaRPr lang="fr-FR"/>
        </a:p>
      </dgm:t>
    </dgm:pt>
    <dgm:pt modelId="{3AD68CA7-214B-6B42-802C-EA7BC2B0134A}" type="sibTrans" cxnId="{62C27CAC-83DB-C04F-8017-E70D8DB475FE}">
      <dgm:prSet/>
      <dgm:spPr/>
      <dgm:t>
        <a:bodyPr/>
        <a:lstStyle/>
        <a:p>
          <a:endParaRPr lang="fr-FR"/>
        </a:p>
      </dgm:t>
    </dgm:pt>
    <dgm:pt modelId="{CABD0175-7AE7-5A4D-9023-8439E75D1C20}" type="pres">
      <dgm:prSet presAssocID="{BD3AB168-9ED4-FF4D-9947-6D360119931F}" presName="compositeShape" presStyleCnt="0">
        <dgm:presLayoutVars>
          <dgm:chMax val="7"/>
          <dgm:dir/>
          <dgm:resizeHandles val="exact"/>
        </dgm:presLayoutVars>
      </dgm:prSet>
      <dgm:spPr/>
      <dgm:t>
        <a:bodyPr/>
        <a:lstStyle/>
        <a:p>
          <a:endParaRPr lang="ro-RO"/>
        </a:p>
      </dgm:t>
    </dgm:pt>
    <dgm:pt modelId="{8C123567-4E40-D140-B498-26AB0A5AD684}" type="pres">
      <dgm:prSet presAssocID="{966C2DA6-5ED8-B04A-8C9F-90F2C4F2CA69}" presName="circ1" presStyleLbl="vennNode1" presStyleIdx="0" presStyleCnt="2"/>
      <dgm:spPr/>
      <dgm:t>
        <a:bodyPr/>
        <a:lstStyle/>
        <a:p>
          <a:endParaRPr lang="ro-RO"/>
        </a:p>
      </dgm:t>
    </dgm:pt>
    <dgm:pt modelId="{9B99F6DA-48F2-8D4C-A337-3C8B60380A3C}" type="pres">
      <dgm:prSet presAssocID="{966C2DA6-5ED8-B04A-8C9F-90F2C4F2CA69}" presName="circ1Tx" presStyleLbl="revTx" presStyleIdx="0" presStyleCnt="0">
        <dgm:presLayoutVars>
          <dgm:chMax val="0"/>
          <dgm:chPref val="0"/>
          <dgm:bulletEnabled val="1"/>
        </dgm:presLayoutVars>
      </dgm:prSet>
      <dgm:spPr/>
      <dgm:t>
        <a:bodyPr/>
        <a:lstStyle/>
        <a:p>
          <a:endParaRPr lang="ro-RO"/>
        </a:p>
      </dgm:t>
    </dgm:pt>
    <dgm:pt modelId="{44A7000A-F320-D048-8D2D-7B127E58621B}" type="pres">
      <dgm:prSet presAssocID="{8EDF102C-384F-B049-86AA-DE2234B4D204}" presName="circ2" presStyleLbl="vennNode1" presStyleIdx="1" presStyleCnt="2"/>
      <dgm:spPr/>
      <dgm:t>
        <a:bodyPr/>
        <a:lstStyle/>
        <a:p>
          <a:endParaRPr lang="ro-RO"/>
        </a:p>
      </dgm:t>
    </dgm:pt>
    <dgm:pt modelId="{F2E80362-1A8A-B046-83F1-3AC11B1DB311}" type="pres">
      <dgm:prSet presAssocID="{8EDF102C-384F-B049-86AA-DE2234B4D204}" presName="circ2Tx" presStyleLbl="revTx" presStyleIdx="0" presStyleCnt="0">
        <dgm:presLayoutVars>
          <dgm:chMax val="0"/>
          <dgm:chPref val="0"/>
          <dgm:bulletEnabled val="1"/>
        </dgm:presLayoutVars>
      </dgm:prSet>
      <dgm:spPr/>
      <dgm:t>
        <a:bodyPr/>
        <a:lstStyle/>
        <a:p>
          <a:endParaRPr lang="ro-RO"/>
        </a:p>
      </dgm:t>
    </dgm:pt>
  </dgm:ptLst>
  <dgm:cxnLst>
    <dgm:cxn modelId="{44071097-3D97-6D44-A5D7-FB4759A26FDF}" type="presOf" srcId="{966C2DA6-5ED8-B04A-8C9F-90F2C4F2CA69}" destId="{9B99F6DA-48F2-8D4C-A337-3C8B60380A3C}" srcOrd="1" destOrd="0" presId="urn:microsoft.com/office/officeart/2005/8/layout/venn1"/>
    <dgm:cxn modelId="{6363E6F6-DC3A-E14C-B18D-8041B582F91A}" type="presOf" srcId="{575DD46A-8F40-684F-A86E-FEBBAA0E0408}" destId="{44A7000A-F320-D048-8D2D-7B127E58621B}" srcOrd="0" destOrd="3" presId="urn:microsoft.com/office/officeart/2005/8/layout/venn1"/>
    <dgm:cxn modelId="{AFAB3859-2D59-0A4F-8E77-74D8D44034C1}" srcId="{8EDF102C-384F-B049-86AA-DE2234B4D204}" destId="{09708990-5E9F-EB42-84C8-B47D3F46EAD4}" srcOrd="0" destOrd="0" parTransId="{E75AFE4D-87B3-3B48-9DB4-0A09751997D7}" sibTransId="{7B7816B8-C4DB-3E45-A166-28A63DBC39DC}"/>
    <dgm:cxn modelId="{C95DD2EB-8DFD-D241-A64C-9A725265201D}" type="presOf" srcId="{8EDF102C-384F-B049-86AA-DE2234B4D204}" destId="{F2E80362-1A8A-B046-83F1-3AC11B1DB311}" srcOrd="1" destOrd="0" presId="urn:microsoft.com/office/officeart/2005/8/layout/venn1"/>
    <dgm:cxn modelId="{312BD6FA-B7CB-B945-B9A1-30892690523C}" type="presOf" srcId="{45A76A3D-1745-ED46-ABA2-D2052D49F918}" destId="{44A7000A-F320-D048-8D2D-7B127E58621B}" srcOrd="0" destOrd="5" presId="urn:microsoft.com/office/officeart/2005/8/layout/venn1"/>
    <dgm:cxn modelId="{1458EC0D-B88C-664D-A07A-144DF3E5963B}" type="presOf" srcId="{0A936B5A-EE2B-BE4E-B282-FCC775BB8A30}" destId="{44A7000A-F320-D048-8D2D-7B127E58621B}" srcOrd="0" destOrd="6" presId="urn:microsoft.com/office/officeart/2005/8/layout/venn1"/>
    <dgm:cxn modelId="{F2E5A71B-B1F2-D445-87A5-F9210BA60789}" srcId="{BD3AB168-9ED4-FF4D-9947-6D360119931F}" destId="{8EDF102C-384F-B049-86AA-DE2234B4D204}" srcOrd="1" destOrd="0" parTransId="{30B65856-BD8D-374E-9BE4-EF7B39C74E6D}" sibTransId="{7B26BA40-717D-CC4D-AB69-DD359C43C442}"/>
    <dgm:cxn modelId="{FD4A0E9A-490A-A544-9516-1F0F0E89F04B}" srcId="{8EDF102C-384F-B049-86AA-DE2234B4D204}" destId="{5EBD8435-29F4-F346-921B-09698F022480}" srcOrd="3" destOrd="0" parTransId="{AE2BD406-F4DD-4F4A-B681-B1300A73AC9D}" sibTransId="{66723C81-1D5D-A644-8B84-06EB5D98D470}"/>
    <dgm:cxn modelId="{92889A59-CDA4-1F43-AB5B-683D0F5DCD28}" type="presOf" srcId="{0A936B5A-EE2B-BE4E-B282-FCC775BB8A30}" destId="{F2E80362-1A8A-B046-83F1-3AC11B1DB311}" srcOrd="1" destOrd="6" presId="urn:microsoft.com/office/officeart/2005/8/layout/venn1"/>
    <dgm:cxn modelId="{DDE5E641-0742-0040-A585-D72497179BE7}" srcId="{8EDF102C-384F-B049-86AA-DE2234B4D204}" destId="{45A76A3D-1745-ED46-ABA2-D2052D49F918}" srcOrd="4" destOrd="0" parTransId="{3D8E05AB-66D0-CF46-AC86-16F775547826}" sibTransId="{C791C609-5052-BF4D-9DBB-29107B4670A6}"/>
    <dgm:cxn modelId="{DB92A68D-9CEF-A347-9C23-B901B8937DB7}" type="presOf" srcId="{966C2DA6-5ED8-B04A-8C9F-90F2C4F2CA69}" destId="{8C123567-4E40-D140-B498-26AB0A5AD684}" srcOrd="0" destOrd="0" presId="urn:microsoft.com/office/officeart/2005/8/layout/venn1"/>
    <dgm:cxn modelId="{EA838252-9B9A-374D-B4C8-64033985CB02}" srcId="{8EDF102C-384F-B049-86AA-DE2234B4D204}" destId="{575DD46A-8F40-684F-A86E-FEBBAA0E0408}" srcOrd="2" destOrd="0" parTransId="{9AE77EDE-9933-6346-9558-5086AD6C2D58}" sibTransId="{115F6AE7-0D96-7045-8946-26EC67CB4E1A}"/>
    <dgm:cxn modelId="{5545541A-827C-1342-994E-9D821726A1D8}" type="presOf" srcId="{5EBD8435-29F4-F346-921B-09698F022480}" destId="{F2E80362-1A8A-B046-83F1-3AC11B1DB311}" srcOrd="1" destOrd="4" presId="urn:microsoft.com/office/officeart/2005/8/layout/venn1"/>
    <dgm:cxn modelId="{A03D4703-A76B-0941-A839-A1AEC8014009}" type="presOf" srcId="{8EDF102C-384F-B049-86AA-DE2234B4D204}" destId="{44A7000A-F320-D048-8D2D-7B127E58621B}" srcOrd="0" destOrd="0" presId="urn:microsoft.com/office/officeart/2005/8/layout/venn1"/>
    <dgm:cxn modelId="{844446D5-3695-2B41-B2DF-E6BFD9DA2F0D}" srcId="{BD3AB168-9ED4-FF4D-9947-6D360119931F}" destId="{966C2DA6-5ED8-B04A-8C9F-90F2C4F2CA69}" srcOrd="0" destOrd="0" parTransId="{84AAD13C-82BF-614D-980A-9382754BB5DF}" sibTransId="{E124B12E-389D-954A-A4FB-69DCE1C83114}"/>
    <dgm:cxn modelId="{C8BF886A-BF4F-0A45-AFAE-D50D4470DD58}" type="presOf" srcId="{09708990-5E9F-EB42-84C8-B47D3F46EAD4}" destId="{44A7000A-F320-D048-8D2D-7B127E58621B}" srcOrd="0" destOrd="1" presId="urn:microsoft.com/office/officeart/2005/8/layout/venn1"/>
    <dgm:cxn modelId="{1B47C407-CD87-424C-9F1D-9A676F2370C8}" type="presOf" srcId="{45A76A3D-1745-ED46-ABA2-D2052D49F918}" destId="{F2E80362-1A8A-B046-83F1-3AC11B1DB311}" srcOrd="1" destOrd="5" presId="urn:microsoft.com/office/officeart/2005/8/layout/venn1"/>
    <dgm:cxn modelId="{7CCDF569-2CB1-7E4F-92E4-2B889E31066D}" srcId="{8EDF102C-384F-B049-86AA-DE2234B4D204}" destId="{8DEB42BF-4051-E044-99A0-7839760B3755}" srcOrd="1" destOrd="0" parTransId="{2668F4FA-F1ED-DA41-91DC-C7D8D10BB822}" sibTransId="{99C33671-30BF-0041-9744-F0A7AF57BB17}"/>
    <dgm:cxn modelId="{82877CE3-3B14-A24D-928A-248646F9D77F}" type="presOf" srcId="{8DEB42BF-4051-E044-99A0-7839760B3755}" destId="{F2E80362-1A8A-B046-83F1-3AC11B1DB311}" srcOrd="1" destOrd="2" presId="urn:microsoft.com/office/officeart/2005/8/layout/venn1"/>
    <dgm:cxn modelId="{71C38FD8-A986-774D-B7B0-CCF2A40649C5}" type="presOf" srcId="{BD3AB168-9ED4-FF4D-9947-6D360119931F}" destId="{CABD0175-7AE7-5A4D-9023-8439E75D1C20}" srcOrd="0" destOrd="0" presId="urn:microsoft.com/office/officeart/2005/8/layout/venn1"/>
    <dgm:cxn modelId="{62C27CAC-83DB-C04F-8017-E70D8DB475FE}" srcId="{8EDF102C-384F-B049-86AA-DE2234B4D204}" destId="{0A936B5A-EE2B-BE4E-B282-FCC775BB8A30}" srcOrd="5" destOrd="0" parTransId="{E215D43A-0D7F-0347-AB79-1397559DB79F}" sibTransId="{3AD68CA7-214B-6B42-802C-EA7BC2B0134A}"/>
    <dgm:cxn modelId="{B9B4E692-0DAF-F44C-9CD4-AEF056594E64}" type="presOf" srcId="{5EBD8435-29F4-F346-921B-09698F022480}" destId="{44A7000A-F320-D048-8D2D-7B127E58621B}" srcOrd="0" destOrd="4" presId="urn:microsoft.com/office/officeart/2005/8/layout/venn1"/>
    <dgm:cxn modelId="{22C28B6A-4F57-D840-A026-DC807E2FEF66}" type="presOf" srcId="{8DEB42BF-4051-E044-99A0-7839760B3755}" destId="{44A7000A-F320-D048-8D2D-7B127E58621B}" srcOrd="0" destOrd="2" presId="urn:microsoft.com/office/officeart/2005/8/layout/venn1"/>
    <dgm:cxn modelId="{76C3882E-9778-3649-B520-7CA518C1530F}" type="presOf" srcId="{575DD46A-8F40-684F-A86E-FEBBAA0E0408}" destId="{F2E80362-1A8A-B046-83F1-3AC11B1DB311}" srcOrd="1" destOrd="3" presId="urn:microsoft.com/office/officeart/2005/8/layout/venn1"/>
    <dgm:cxn modelId="{B7BD3F5A-C9A6-8742-A8BC-9E4CCD3A8132}" type="presOf" srcId="{09708990-5E9F-EB42-84C8-B47D3F46EAD4}" destId="{F2E80362-1A8A-B046-83F1-3AC11B1DB311}" srcOrd="1" destOrd="1" presId="urn:microsoft.com/office/officeart/2005/8/layout/venn1"/>
    <dgm:cxn modelId="{76A267DB-4811-D145-A11C-41DECE0386F1}" type="presParOf" srcId="{CABD0175-7AE7-5A4D-9023-8439E75D1C20}" destId="{8C123567-4E40-D140-B498-26AB0A5AD684}" srcOrd="0" destOrd="0" presId="urn:microsoft.com/office/officeart/2005/8/layout/venn1"/>
    <dgm:cxn modelId="{34F505D1-6585-BA46-8451-4FD59B449633}" type="presParOf" srcId="{CABD0175-7AE7-5A4D-9023-8439E75D1C20}" destId="{9B99F6DA-48F2-8D4C-A337-3C8B60380A3C}" srcOrd="1" destOrd="0" presId="urn:microsoft.com/office/officeart/2005/8/layout/venn1"/>
    <dgm:cxn modelId="{0B199370-0C97-EC4B-8805-B647800F7E17}" type="presParOf" srcId="{CABD0175-7AE7-5A4D-9023-8439E75D1C20}" destId="{44A7000A-F320-D048-8D2D-7B127E58621B}" srcOrd="2" destOrd="0" presId="urn:microsoft.com/office/officeart/2005/8/layout/venn1"/>
    <dgm:cxn modelId="{5CC7031E-D87B-7F4E-ABC1-1CA68FD13751}" type="presParOf" srcId="{CABD0175-7AE7-5A4D-9023-8439E75D1C20}" destId="{F2E80362-1A8A-B046-83F1-3AC11B1DB311}"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123567-4E40-D140-B498-26AB0A5AD684}">
      <dsp:nvSpPr>
        <dsp:cNvPr id="0" name=""/>
        <dsp:cNvSpPr/>
      </dsp:nvSpPr>
      <dsp:spPr>
        <a:xfrm>
          <a:off x="192801" y="704767"/>
          <a:ext cx="4755768" cy="475576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fr-FR" sz="2600" b="1" kern="1200">
              <a:latin typeface="Calibri" panose="020F0502020204030204" pitchFamily="34" charset="0"/>
              <a:cs typeface="Calibri" panose="020F0502020204030204" pitchFamily="34" charset="0"/>
            </a:rPr>
            <a:t>Main structure </a:t>
          </a:r>
          <a:endParaRPr lang="fr-FR" sz="2600" kern="1200">
            <a:latin typeface="Calibri" panose="020F0502020204030204" pitchFamily="34" charset="0"/>
            <a:cs typeface="Calibri" panose="020F0502020204030204" pitchFamily="34" charset="0"/>
          </a:endParaRPr>
        </a:p>
      </dsp:txBody>
      <dsp:txXfrm>
        <a:off x="856895" y="1265575"/>
        <a:ext cx="2742064" cy="3634153"/>
      </dsp:txXfrm>
    </dsp:sp>
    <dsp:sp modelId="{44A7000A-F320-D048-8D2D-7B127E58621B}">
      <dsp:nvSpPr>
        <dsp:cNvPr id="0" name=""/>
        <dsp:cNvSpPr/>
      </dsp:nvSpPr>
      <dsp:spPr>
        <a:xfrm>
          <a:off x="3620382" y="704767"/>
          <a:ext cx="4755768" cy="4755768"/>
        </a:xfrm>
        <a:prstGeom prst="ellipse">
          <a:avLst/>
        </a:prstGeom>
        <a:solidFill>
          <a:schemeClr val="accent2">
            <a:alpha val="50000"/>
            <a:hueOff val="10518374"/>
            <a:satOff val="-61895"/>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155700">
            <a:lnSpc>
              <a:spcPct val="90000"/>
            </a:lnSpc>
            <a:spcBef>
              <a:spcPct val="0"/>
            </a:spcBef>
            <a:spcAft>
              <a:spcPct val="35000"/>
            </a:spcAft>
          </a:pPr>
          <a:r>
            <a:rPr lang="fr-FR" sz="2600" b="1" kern="1200">
              <a:latin typeface="Calibri" panose="020F0502020204030204" pitchFamily="34" charset="0"/>
              <a:cs typeface="Calibri" panose="020F0502020204030204" pitchFamily="34" charset="0"/>
            </a:rPr>
            <a:t>6 Domains </a:t>
          </a:r>
          <a:endParaRPr lang="fr-FR" sz="26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cs typeface="Calibri" panose="020F0502020204030204" pitchFamily="34" charset="0"/>
            </a:rPr>
            <a:t>Strategy and governance</a:t>
          </a:r>
          <a:endParaRPr lang="fr-FR"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cs typeface="Calibri" panose="020F0502020204030204" pitchFamily="34" charset="0"/>
            </a:rPr>
            <a:t>Quality assurance system</a:t>
          </a:r>
          <a:endParaRPr lang="fr-FR"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cs typeface="Calibri" panose="020F0502020204030204" pitchFamily="34" charset="0"/>
            </a:rPr>
            <a:t>The Curriculum</a:t>
          </a:r>
          <a:endParaRPr lang="fr-FR"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cs typeface="Calibri" panose="020F0502020204030204" pitchFamily="34" charset="0"/>
            </a:rPr>
            <a:t>Teaching, Learning and Assessment</a:t>
          </a:r>
          <a:endParaRPr lang="fr-FR"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cs typeface="Calibri" panose="020F0502020204030204" pitchFamily="34" charset="0"/>
            </a:rPr>
            <a:t>Research support</a:t>
          </a:r>
          <a:endParaRPr lang="fr-FR"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fr-FR" sz="2000" b="1" i="0" kern="1200" baseline="0">
              <a:latin typeface="Calibri" panose="020F0502020204030204" pitchFamily="34" charset="0"/>
              <a:cs typeface="Calibri" panose="020F0502020204030204" pitchFamily="34" charset="0"/>
            </a:rPr>
            <a:t>Students and their Support</a:t>
          </a:r>
          <a:endParaRPr lang="fr-FR" sz="2000" kern="1200">
            <a:latin typeface="Calibri" panose="020F0502020204030204" pitchFamily="34" charset="0"/>
            <a:cs typeface="Calibri" panose="020F0502020204030204" pitchFamily="34" charset="0"/>
          </a:endParaRPr>
        </a:p>
      </dsp:txBody>
      <dsp:txXfrm>
        <a:off x="4969992" y="1265575"/>
        <a:ext cx="2742064" cy="36341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A44F57-4631-478B-92EC-9B96C7898214}" type="datetimeFigureOut">
              <a:rPr lang="fr-FR" smtClean="0"/>
              <a:pPr/>
              <a:t>22/02/2019</a:t>
            </a:fld>
            <a:endParaRPr lang="fr-F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C3F68E-E1C0-4E80-8889-C0A94062333F}" type="slidenum">
              <a:rPr lang="fr-FR" smtClean="0"/>
              <a:pPr/>
              <a:t>‹#›</a:t>
            </a:fld>
            <a:endParaRPr lang="fr-FR"/>
          </a:p>
        </p:txBody>
      </p:sp>
    </p:spTree>
    <p:extLst>
      <p:ext uri="{BB962C8B-B14F-4D97-AF65-F5344CB8AC3E}">
        <p14:creationId xmlns:p14="http://schemas.microsoft.com/office/powerpoint/2010/main" xmlns="" val="47730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6F1B-AB7B-42A0-8CB8-A2AE7E1796E5}" type="datetimeFigureOut">
              <a:rPr lang="fr-FR" smtClean="0"/>
              <a:pPr/>
              <a:t>22/02/2019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CF92-123F-4198-A3E8-1649BA0BD2DD}" type="slidenum">
              <a:rPr lang="fr-FR" smtClean="0"/>
              <a:pPr/>
              <a:t>‹#›</a:t>
            </a:fld>
            <a:endParaRPr lang="fr-FR"/>
          </a:p>
        </p:txBody>
      </p:sp>
    </p:spTree>
    <p:extLst>
      <p:ext uri="{BB962C8B-B14F-4D97-AF65-F5344CB8AC3E}">
        <p14:creationId xmlns:p14="http://schemas.microsoft.com/office/powerpoint/2010/main" xmlns="" val="203041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Plassholder for notater 2"/>
          <p:cNvSpPr>
            <a:spLocks noGrp="1"/>
          </p:cNvSpPr>
          <p:nvPr>
            <p:ph type="body" idx="1"/>
          </p:nvPr>
        </p:nvSpPr>
        <p:spPr/>
        <p:txBody>
          <a:bodyPr/>
          <a:lstStyle/>
          <a:p>
            <a:pPr marL="286179" indent="-286179">
              <a:buFont typeface="Arial" panose="020B0604020202020204" pitchFamily="34" charset="0"/>
              <a:buChar char="•"/>
              <a:defRPr/>
            </a:pPr>
            <a:r>
              <a:rPr lang="en-US" altLang="en-US" dirty="0">
                <a:latin typeface="Times New Roman" panose="02020603050405020304" pitchFamily="18" charset="0"/>
              </a:rPr>
              <a:t>That the university itself has the primary responsibility for the quality of its own provisions/studies seems obvious. Nevertheless it is stated in the various laws regulating higher education across Europe.</a:t>
            </a:r>
          </a:p>
          <a:p>
            <a:pPr marL="286179" indent="-286179">
              <a:buFont typeface="Arial" panose="020B0604020202020204" pitchFamily="34" charset="0"/>
              <a:buChar char="•"/>
              <a:defRPr/>
            </a:pPr>
            <a:r>
              <a:rPr lang="en-US" altLang="en-US" dirty="0">
                <a:latin typeface="Times New Roman" panose="02020603050405020304" pitchFamily="18" charset="0"/>
              </a:rPr>
              <a:t>EQA, the external quality assurance in higher education, (preformed by agencies), even though it is based upon ESG, shall always respond to the diversity in the country and in the sector</a:t>
            </a:r>
          </a:p>
          <a:p>
            <a:pPr marL="286179" indent="-286179">
              <a:buFont typeface="Arial" panose="020B0604020202020204" pitchFamily="34" charset="0"/>
              <a:buChar char="•"/>
              <a:defRPr/>
            </a:pPr>
            <a:r>
              <a:rPr lang="en-US" altLang="en-US" dirty="0">
                <a:latin typeface="Times New Roman" panose="02020603050405020304" pitchFamily="18" charset="0"/>
              </a:rPr>
              <a:t>QA and quality work in general is not to be done by quality professionals alone but by involving all parties: the students, the teachers, the leaders on all levels. A quality culture does not come by itself, but evolves around structures like a quality policy, a quality system  and a well functioning quality work </a:t>
            </a:r>
          </a:p>
          <a:p>
            <a:pPr marL="286179" indent="-286179">
              <a:buFont typeface="Arial" panose="020B0604020202020204" pitchFamily="34" charset="0"/>
              <a:buChar char="•"/>
              <a:defRPr/>
            </a:pPr>
            <a:r>
              <a:rPr lang="en-US" altLang="en-US" dirty="0">
                <a:latin typeface="Times New Roman" panose="02020603050405020304" pitchFamily="18" charset="0"/>
              </a:rPr>
              <a:t>… … that takes into account the needs, experience and expectations of student and main stakeholders. </a:t>
            </a:r>
          </a:p>
          <a:p>
            <a:pPr>
              <a:buFont typeface="Arial" panose="020B0604020202020204" pitchFamily="34" charset="0"/>
              <a:buNone/>
              <a:defRPr/>
            </a:pPr>
            <a:r>
              <a:rPr lang="en-US" altLang="en-US" dirty="0">
                <a:latin typeface="Times New Roman" panose="02020603050405020304" pitchFamily="18" charset="0"/>
              </a:rPr>
              <a:t>___</a:t>
            </a:r>
          </a:p>
          <a:p>
            <a:pPr marL="286179" indent="-286179">
              <a:buFont typeface="Arial" panose="020B0604020202020204" pitchFamily="34" charset="0"/>
              <a:buChar char="•"/>
              <a:defRPr/>
            </a:pPr>
            <a:r>
              <a:rPr lang="en-US" altLang="en-US" dirty="0">
                <a:latin typeface="Times New Roman" panose="02020603050405020304" pitchFamily="18" charset="0"/>
              </a:rPr>
              <a:t>The statement that QA should combine the purposes of accountability and enhancement is not an explicitly stated principle. However, it is a statement that is penetrating all modern quality work. </a:t>
            </a:r>
          </a:p>
          <a:p>
            <a:pPr marL="286179" indent="-286179">
              <a:buFont typeface="Arial" panose="020B0604020202020204" pitchFamily="34" charset="0"/>
              <a:buChar char="•"/>
              <a:defRPr/>
            </a:pPr>
            <a:r>
              <a:rPr lang="en-GB" altLang="en-US" sz="1000" dirty="0">
                <a:ea typeface="ＭＳ Ｐゴシック" panose="020B0600070205080204" pitchFamily="34" charset="-128"/>
              </a:rPr>
              <a:t>Nor Independence of QA agencies is a principle. It is one of the standards. Even so I always point on independence from the beginning:  The QA agency should not be a part of, or under too strong influence of the ministry</a:t>
            </a:r>
            <a:endParaRPr lang="nb-NO" dirty="0"/>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B63DF-55FD-43A4-A4BB-08F7A5C801EE}"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xmlns="" val="41722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xmlns="" id="{ED6D1DBB-B9B1-4746-B562-0C97228E9986}"/>
              </a:ext>
            </a:extLst>
          </p:cNvPr>
          <p:cNvSpPr>
            <a:spLocks noGrp="1" noRot="1" noChangeAspect="1" noChangeArrowheads="1" noTextEdit="1"/>
          </p:cNvSpPr>
          <p:nvPr>
            <p:ph type="sldImg"/>
          </p:nvPr>
        </p:nvSpPr>
        <p:spPr>
          <a:ln/>
        </p:spPr>
      </p:sp>
      <p:sp>
        <p:nvSpPr>
          <p:cNvPr id="131074" name="Notes Placeholder 2">
            <a:extLst>
              <a:ext uri="{FF2B5EF4-FFF2-40B4-BE49-F238E27FC236}">
                <a16:creationId xmlns:a16="http://schemas.microsoft.com/office/drawing/2014/main" xmlns="" id="{9FEF036A-B959-6B41-8BED-C6CD3FC23EED}"/>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GB" altLang="fr-FR">
              <a:ea typeface="ＭＳ Ｐゴシック" panose="020B0600070205080204" pitchFamily="34" charset="-128"/>
            </a:endParaRPr>
          </a:p>
        </p:txBody>
      </p:sp>
      <p:sp>
        <p:nvSpPr>
          <p:cNvPr id="131075" name="Slide Number Placeholder 3">
            <a:extLst>
              <a:ext uri="{FF2B5EF4-FFF2-40B4-BE49-F238E27FC236}">
                <a16:creationId xmlns:a16="http://schemas.microsoft.com/office/drawing/2014/main" xmlns="" id="{4A1594F7-A5F6-2C40-86BD-E5EAF2A6F479}"/>
              </a:ext>
            </a:extLst>
          </p:cNvPr>
          <p:cNvSpPr>
            <a:spLocks noGrp="1"/>
          </p:cNvSpPr>
          <p:nvPr>
            <p:ph type="sldNum" sz="quarter" idx="4294967295"/>
          </p:nvPr>
        </p:nvSpPr>
        <p:spPr bwMode="auto">
          <a:xfrm>
            <a:off x="3848100" y="9409113"/>
            <a:ext cx="2944813" cy="495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8B9FBCE-AD88-3844-A1E9-7DCBCAFFA5F3}" type="slidenum">
              <a:rPr lang="en-US" altLang="fr-FR" sz="1800">
                <a:latin typeface="Arial" panose="020B0604020202020204" pitchFamily="34" charset="0"/>
              </a:rPr>
              <a:pPr eaLnBrk="1" hangingPunct="1">
                <a:spcBef>
                  <a:spcPct val="0"/>
                </a:spcBef>
              </a:pPr>
              <a:t>25</a:t>
            </a:fld>
            <a:endParaRPr lang="en-US" altLang="fr-FR" sz="1800">
              <a:latin typeface="Arial" panose="020B0604020202020204" pitchFamily="34" charset="0"/>
            </a:endParaRPr>
          </a:p>
        </p:txBody>
      </p:sp>
    </p:spTree>
    <p:extLst>
      <p:ext uri="{BB962C8B-B14F-4D97-AF65-F5344CB8AC3E}">
        <p14:creationId xmlns:p14="http://schemas.microsoft.com/office/powerpoint/2010/main" xmlns="" val="1384433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xmlns="" id="{8488BE5A-4916-9840-B138-3AD43705A4FC}"/>
              </a:ext>
            </a:extLst>
          </p:cNvPr>
          <p:cNvSpPr>
            <a:spLocks noGrp="1" noRot="1" noChangeAspect="1" noChangeArrowheads="1" noTextEdit="1"/>
          </p:cNvSpPr>
          <p:nvPr>
            <p:ph type="sldImg"/>
          </p:nvPr>
        </p:nvSpPr>
        <p:spPr>
          <a:ln/>
        </p:spPr>
      </p:sp>
      <p:sp>
        <p:nvSpPr>
          <p:cNvPr id="133122" name="Notes Placeholder 2">
            <a:extLst>
              <a:ext uri="{FF2B5EF4-FFF2-40B4-BE49-F238E27FC236}">
                <a16:creationId xmlns:a16="http://schemas.microsoft.com/office/drawing/2014/main" xmlns="" id="{6CEAC661-7BC6-3F44-A077-512E9860BCA2}"/>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GB" altLang="fr-FR">
              <a:ea typeface="ＭＳ Ｐゴシック" panose="020B0600070205080204" pitchFamily="34" charset="-128"/>
            </a:endParaRPr>
          </a:p>
        </p:txBody>
      </p:sp>
      <p:sp>
        <p:nvSpPr>
          <p:cNvPr id="133123" name="Slide Number Placeholder 3">
            <a:extLst>
              <a:ext uri="{FF2B5EF4-FFF2-40B4-BE49-F238E27FC236}">
                <a16:creationId xmlns:a16="http://schemas.microsoft.com/office/drawing/2014/main" xmlns="" id="{F9978AB0-BE3F-9840-9381-15D69474CB71}"/>
              </a:ext>
            </a:extLst>
          </p:cNvPr>
          <p:cNvSpPr>
            <a:spLocks noGrp="1"/>
          </p:cNvSpPr>
          <p:nvPr>
            <p:ph type="sldNum" sz="quarter" idx="4294967295"/>
          </p:nvPr>
        </p:nvSpPr>
        <p:spPr bwMode="auto">
          <a:xfrm>
            <a:off x="3848100" y="9409113"/>
            <a:ext cx="2944813" cy="495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F31048C-199B-8244-8B08-B8BCDE46CB0D}" type="slidenum">
              <a:rPr lang="en-US" altLang="fr-FR" sz="1800">
                <a:latin typeface="Arial" panose="020B0604020202020204" pitchFamily="34" charset="0"/>
              </a:rPr>
              <a:pPr eaLnBrk="1" hangingPunct="1">
                <a:spcBef>
                  <a:spcPct val="0"/>
                </a:spcBef>
              </a:pPr>
              <a:t>26</a:t>
            </a:fld>
            <a:endParaRPr lang="en-US" altLang="fr-FR" sz="1800">
              <a:latin typeface="Arial" panose="020B0604020202020204" pitchFamily="34" charset="0"/>
            </a:endParaRPr>
          </a:p>
        </p:txBody>
      </p:sp>
    </p:spTree>
    <p:extLst>
      <p:ext uri="{BB962C8B-B14F-4D97-AF65-F5344CB8AC3E}">
        <p14:creationId xmlns:p14="http://schemas.microsoft.com/office/powerpoint/2010/main" xmlns="" val="81645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b-NO"/>
          </a:p>
          <a:p>
            <a:r>
              <a:rPr lang="en-US" altLang="nb-NO"/>
              <a:t>Are you familiar with the ESG?</a:t>
            </a:r>
          </a:p>
          <a:p>
            <a:r>
              <a:rPr lang="en-US" altLang="nb-NO"/>
              <a:t>This picture shows the standards to which European Higher Education Institutions have to comply.</a:t>
            </a:r>
          </a:p>
          <a:p>
            <a:r>
              <a:rPr lang="en-US" altLang="nb-NO"/>
              <a:t>The standards given in the document are obligatory, the guidelines are what they claim to be: guidelines. </a:t>
            </a:r>
          </a:p>
          <a:p>
            <a:r>
              <a:rPr lang="en-US" altLang="nb-NO"/>
              <a:t>Even if you are not a part of the EHEA, I recommend you both to read and try to implement these standards. To me at least, they make up a useful tool to quality assurance.  </a:t>
            </a:r>
          </a:p>
          <a:p>
            <a:endParaRPr lang="en-US" altLang="nb-NO"/>
          </a:p>
          <a:p>
            <a:r>
              <a:rPr lang="en-US" altLang="nb-NO"/>
              <a:t>Which standard do you think will be the most challenging?</a:t>
            </a:r>
          </a:p>
        </p:txBody>
      </p:sp>
      <p:sp>
        <p:nvSpPr>
          <p:cNvPr id="27652"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BF5975-7549-41BC-A030-41AFDA45C63A}" type="slidenum">
              <a:rPr lang="en-US" altLang="nb-NO" smtClean="0">
                <a:latin typeface="Calibri" panose="020F0502020204030204" pitchFamily="34" charset="0"/>
              </a:rPr>
              <a:pPr/>
              <a:t>8</a:t>
            </a:fld>
            <a:endParaRPr lang="en-US" altLang="nb-NO">
              <a:latin typeface="Calibri" panose="020F0502020204030204" pitchFamily="34" charset="0"/>
            </a:endParaRPr>
          </a:p>
        </p:txBody>
      </p:sp>
    </p:spTree>
    <p:extLst>
      <p:ext uri="{BB962C8B-B14F-4D97-AF65-F5344CB8AC3E}">
        <p14:creationId xmlns:p14="http://schemas.microsoft.com/office/powerpoint/2010/main" xmlns="" val="47256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nb-NO"/>
              <a:t>Read the text</a:t>
            </a:r>
          </a:p>
          <a:p>
            <a:endParaRPr lang="en-GB" altLang="nb-NO"/>
          </a:p>
          <a:p>
            <a:r>
              <a:rPr lang="en-GB" altLang="nb-NO"/>
              <a:t>Involving stakeholders: Again and again: involve students! </a:t>
            </a:r>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322162-6869-4FAA-8CD0-4346F33AD084}"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xmlns="" val="218250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a:t>Resources, restrictions </a:t>
            </a:r>
          </a:p>
          <a:p>
            <a:endParaRPr lang="en-US" altLang="nb-NO"/>
          </a:p>
          <a:p>
            <a:r>
              <a:rPr lang="en-US" altLang="nb-NO"/>
              <a:t>Again: Institutions have to accept and appreciate student involvement</a:t>
            </a:r>
          </a:p>
          <a:p>
            <a:r>
              <a:rPr lang="en-US" altLang="nb-NO"/>
              <a:t>ESG requires publishing of full reports, both the once with a positive conclusion and those who are negative</a:t>
            </a:r>
          </a:p>
          <a:p>
            <a:r>
              <a:rPr lang="en-US" altLang="nb-NO"/>
              <a:t>The agencies have to keep an arm length distance to both the Ministry and the institutions. However the Agency’s external QA on institutions should be build on purposeful communication, involving institutions, and other stakeholders in designing the methods and criteria</a:t>
            </a:r>
          </a:p>
          <a:p>
            <a:endParaRPr lang="en-US" altLang="nb-NO"/>
          </a:p>
          <a:p>
            <a:r>
              <a:rPr lang="en-US" altLang="nb-NO"/>
              <a:t>Internationalisation read the text</a:t>
            </a:r>
          </a:p>
        </p:txBody>
      </p:sp>
      <p:sp>
        <p:nvSpPr>
          <p:cNvPr id="33796"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8E2A60-7C69-4DC5-A91C-4D3AA2D1724E}"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xmlns="" val="188369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level of requirements and conditions by which quality is assessed or that must be achieved by higher education institutions and their programs for accreditation or certification. In order to correctly judge whether a particular quality standard is met or not, a standard must be formulated clearly and explicitly and linked to specific criteria, which can be divided into (more operational) indicators/guidelines.</a:t>
            </a:r>
            <a:endParaRPr lang="fr-FR" dirty="0"/>
          </a:p>
        </p:txBody>
      </p:sp>
      <p:sp>
        <p:nvSpPr>
          <p:cNvPr id="4" name="Espace réservé du numéro de diapositive 3"/>
          <p:cNvSpPr>
            <a:spLocks noGrp="1"/>
          </p:cNvSpPr>
          <p:nvPr>
            <p:ph type="sldNum" sz="quarter" idx="10"/>
          </p:nvPr>
        </p:nvSpPr>
        <p:spPr/>
        <p:txBody>
          <a:bodyPr/>
          <a:lstStyle/>
          <a:p>
            <a:fld id="{62B0CF92-123F-4198-A3E8-1649BA0BD2DD}" type="slidenum">
              <a:rPr lang="fr-FR" smtClean="0"/>
              <a:pPr/>
              <a:t>18</a:t>
            </a:fld>
            <a:endParaRPr lang="fr-FR"/>
          </a:p>
        </p:txBody>
      </p:sp>
    </p:spTree>
    <p:extLst>
      <p:ext uri="{BB962C8B-B14F-4D97-AF65-F5344CB8AC3E}">
        <p14:creationId xmlns:p14="http://schemas.microsoft.com/office/powerpoint/2010/main" xmlns="" val="395334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level of requirements and conditions by which quality is assessed or that must be achieved by higher education institutions and their programs for accreditation or certification. In order to correctly judge whether a particular quality standard is met or not, a standard must be formulated clearly and explicitly and linked to specific criteria, which can be divided into (more operational) indicators/guidelines.</a:t>
            </a:r>
            <a:endParaRPr lang="fr-FR" dirty="0"/>
          </a:p>
        </p:txBody>
      </p:sp>
      <p:sp>
        <p:nvSpPr>
          <p:cNvPr id="4" name="Espace réservé du numéro de diapositive 3"/>
          <p:cNvSpPr>
            <a:spLocks noGrp="1"/>
          </p:cNvSpPr>
          <p:nvPr>
            <p:ph type="sldNum" sz="quarter" idx="10"/>
          </p:nvPr>
        </p:nvSpPr>
        <p:spPr/>
        <p:txBody>
          <a:bodyPr/>
          <a:lstStyle/>
          <a:p>
            <a:fld id="{62B0CF92-123F-4198-A3E8-1649BA0BD2DD}" type="slidenum">
              <a:rPr lang="fr-FR" smtClean="0"/>
              <a:pPr/>
              <a:t>19</a:t>
            </a:fld>
            <a:endParaRPr lang="fr-FR"/>
          </a:p>
        </p:txBody>
      </p:sp>
    </p:spTree>
    <p:extLst>
      <p:ext uri="{BB962C8B-B14F-4D97-AF65-F5344CB8AC3E}">
        <p14:creationId xmlns:p14="http://schemas.microsoft.com/office/powerpoint/2010/main" xmlns="" val="370432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6 domains for quality are suggested to reflect the key missions and quality expectations of Romanian higher education institutions, irrespective of their category:</a:t>
            </a:r>
          </a:p>
          <a:p>
            <a:endParaRPr lang="fr-FR" dirty="0"/>
          </a:p>
        </p:txBody>
      </p:sp>
      <p:sp>
        <p:nvSpPr>
          <p:cNvPr id="4" name="Espace réservé du numéro de diapositive 3"/>
          <p:cNvSpPr>
            <a:spLocks noGrp="1"/>
          </p:cNvSpPr>
          <p:nvPr>
            <p:ph type="sldNum" sz="quarter" idx="10"/>
          </p:nvPr>
        </p:nvSpPr>
        <p:spPr/>
        <p:txBody>
          <a:bodyPr/>
          <a:lstStyle/>
          <a:p>
            <a:fld id="{62B0CF92-123F-4198-A3E8-1649BA0BD2DD}" type="slidenum">
              <a:rPr lang="fr-FR" smtClean="0"/>
              <a:pPr/>
              <a:t>20</a:t>
            </a:fld>
            <a:endParaRPr lang="fr-FR"/>
          </a:p>
        </p:txBody>
      </p:sp>
    </p:spTree>
    <p:extLst>
      <p:ext uri="{BB962C8B-B14F-4D97-AF65-F5344CB8AC3E}">
        <p14:creationId xmlns:p14="http://schemas.microsoft.com/office/powerpoint/2010/main" xmlns="" val="204609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xmlns="" id="{95A3FDA8-3FCD-E24C-A884-7265DA897622}"/>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xmlns="" id="{F7A4ED4D-3192-BB4B-82D7-82FB9FA8CCA5}"/>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GB" altLang="fr-FR">
                <a:ea typeface="ＭＳ Ｐゴシック" panose="020B0600070205080204" pitchFamily="34" charset="-128"/>
              </a:rPr>
              <a:t>728 M USD.  / 3 M €.</a:t>
            </a:r>
          </a:p>
          <a:p>
            <a:endParaRPr lang="en-GB" altLang="fr-FR">
              <a:ea typeface="ＭＳ Ｐゴシック" panose="020B0600070205080204" pitchFamily="34" charset="-128"/>
            </a:endParaRPr>
          </a:p>
        </p:txBody>
      </p:sp>
      <p:sp>
        <p:nvSpPr>
          <p:cNvPr id="126979" name="Slide Number Placeholder 3">
            <a:extLst>
              <a:ext uri="{FF2B5EF4-FFF2-40B4-BE49-F238E27FC236}">
                <a16:creationId xmlns:a16="http://schemas.microsoft.com/office/drawing/2014/main" xmlns="" id="{1F925006-A2AA-344D-BD83-1948B2073852}"/>
              </a:ext>
            </a:extLst>
          </p:cNvPr>
          <p:cNvSpPr>
            <a:spLocks noGrp="1"/>
          </p:cNvSpPr>
          <p:nvPr>
            <p:ph type="sldNum" sz="quarter" idx="4294967295"/>
          </p:nvPr>
        </p:nvSpPr>
        <p:spPr bwMode="auto">
          <a:xfrm>
            <a:off x="3848100" y="9409113"/>
            <a:ext cx="2944813" cy="495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09E2746-827B-964E-91A8-512BA01F0A5B}" type="slidenum">
              <a:rPr lang="en-US" altLang="fr-FR" sz="1800">
                <a:latin typeface="Arial" panose="020B0604020202020204" pitchFamily="34" charset="0"/>
              </a:rPr>
              <a:pPr eaLnBrk="1" hangingPunct="1">
                <a:spcBef>
                  <a:spcPct val="0"/>
                </a:spcBef>
              </a:pPr>
              <a:t>23</a:t>
            </a:fld>
            <a:endParaRPr lang="en-US" altLang="fr-FR" sz="1800">
              <a:latin typeface="Arial" panose="020B0604020202020204" pitchFamily="34" charset="0"/>
            </a:endParaRPr>
          </a:p>
        </p:txBody>
      </p:sp>
    </p:spTree>
    <p:extLst>
      <p:ext uri="{BB962C8B-B14F-4D97-AF65-F5344CB8AC3E}">
        <p14:creationId xmlns:p14="http://schemas.microsoft.com/office/powerpoint/2010/main" xmlns="" val="340789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xmlns="" id="{350DD575-71A0-D94C-AC1F-D5CE1689A3DD}"/>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xmlns="" id="{54EA45AE-50B5-6945-8218-07CEACFE667C}"/>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GB" altLang="fr-FR">
              <a:ea typeface="ＭＳ Ｐゴシック" panose="020B0600070205080204" pitchFamily="34" charset="-128"/>
            </a:endParaRPr>
          </a:p>
        </p:txBody>
      </p:sp>
      <p:sp>
        <p:nvSpPr>
          <p:cNvPr id="129027" name="Slide Number Placeholder 3">
            <a:extLst>
              <a:ext uri="{FF2B5EF4-FFF2-40B4-BE49-F238E27FC236}">
                <a16:creationId xmlns:a16="http://schemas.microsoft.com/office/drawing/2014/main" xmlns="" id="{F3E7404F-A26A-0947-ABFC-5432DDD32913}"/>
              </a:ext>
            </a:extLst>
          </p:cNvPr>
          <p:cNvSpPr>
            <a:spLocks noGrp="1"/>
          </p:cNvSpPr>
          <p:nvPr>
            <p:ph type="sldNum" sz="quarter" idx="4294967295"/>
          </p:nvPr>
        </p:nvSpPr>
        <p:spPr bwMode="auto">
          <a:xfrm>
            <a:off x="3848100" y="9409113"/>
            <a:ext cx="2944813" cy="495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7C58BF6-132B-764E-A457-BC896681D7B7}" type="slidenum">
              <a:rPr lang="en-US" altLang="fr-FR" sz="1800">
                <a:latin typeface="Arial" panose="020B0604020202020204" pitchFamily="34" charset="0"/>
              </a:rPr>
              <a:pPr eaLnBrk="1" hangingPunct="1">
                <a:spcBef>
                  <a:spcPct val="0"/>
                </a:spcBef>
              </a:pPr>
              <a:t>24</a:t>
            </a:fld>
            <a:endParaRPr lang="en-US" altLang="fr-FR" sz="1800">
              <a:latin typeface="Arial" panose="020B0604020202020204" pitchFamily="34" charset="0"/>
            </a:endParaRPr>
          </a:p>
        </p:txBody>
      </p:sp>
    </p:spTree>
    <p:extLst>
      <p:ext uri="{BB962C8B-B14F-4D97-AF65-F5344CB8AC3E}">
        <p14:creationId xmlns:p14="http://schemas.microsoft.com/office/powerpoint/2010/main" xmlns="" val="268887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Picture 2" descr="C:\Users\User\AppData\Local\Temp\Rar$DIa0.686\logo_ce-en-rvb-lr.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5671894"/>
            <a:ext cx="1503723" cy="10458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7 Imagen"/>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91880" y="6039956"/>
            <a:ext cx="1267968" cy="527304"/>
          </a:xfrm>
          <a:prstGeom prst="rect">
            <a:avLst/>
          </a:prstGeom>
        </p:spPr>
      </p:pic>
      <p:pic>
        <p:nvPicPr>
          <p:cNvPr id="9" name="8 Imagen"/>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26834" y="5931583"/>
            <a:ext cx="1447720" cy="52644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A1CF09-DCCF-40AB-AD42-641F19AF9522}" type="datetime1">
              <a:rPr lang="fi-FI"/>
              <a:pPr>
                <a:defRPr/>
              </a:pPr>
              <a:t>22.2.2019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Tove Blytt Holmen, QA-seminar Bishkek 10.-11. March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19D90A-A9EF-4CDC-BBB0-E3B661CBCC56}" type="slidenum">
              <a:rPr lang="en-US" altLang="en-US"/>
              <a:pPr>
                <a:defRPr/>
              </a:pPr>
              <a:t>‹#›</a:t>
            </a:fld>
            <a:endParaRPr lang="en-US" altLang="en-US"/>
          </a:p>
        </p:txBody>
      </p:sp>
    </p:spTree>
    <p:extLst>
      <p:ext uri="{BB962C8B-B14F-4D97-AF65-F5344CB8AC3E}">
        <p14:creationId xmlns:p14="http://schemas.microsoft.com/office/powerpoint/2010/main" xmlns="" val="162913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133918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108727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81491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231266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19754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260093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345309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70C6C-D6F2-46AB-87AB-7DE8CA433256}" type="slidenum">
              <a:rPr lang="fr-FR" smtClean="0"/>
              <a:pPr/>
              <a:t>‹#›</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182256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343900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2210177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3003364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244212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192769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1880908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403926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3259846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214685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51340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3341792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3207488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63584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1938970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1182907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DRAFT</a:t>
            </a:r>
          </a:p>
        </p:txBody>
      </p:sp>
      <p:sp>
        <p:nvSpPr>
          <p:cNvPr id="3" name="Espace réservé de la date 2"/>
          <p:cNvSpPr>
            <a:spLocks noGrp="1"/>
          </p:cNvSpPr>
          <p:nvPr>
            <p:ph type="dt" sz="half" idx="10"/>
          </p:nvPr>
        </p:nvSpPr>
        <p:spPr/>
        <p:txBody>
          <a:bodyPr/>
          <a:lstStyle/>
          <a:p>
            <a:fld id="{E0997579-A538-448D-A172-E8419E1E5319}" type="datetimeFigureOut">
              <a:rPr lang="fr-FR" smtClean="0"/>
              <a:pPr/>
              <a:t>22/02/2019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3575100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fr-F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877439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290035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fr-F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15927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2589824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7" name="6 Marcador de fecha"/>
          <p:cNvSpPr>
            <a:spLocks noGrp="1"/>
          </p:cNvSpPr>
          <p:nvPr>
            <p:ph type="dt" sz="half" idx="10"/>
          </p:nvPr>
        </p:nvSpPr>
        <p:spPr/>
        <p:txBody>
          <a:bodyPr/>
          <a:lstStyle/>
          <a:p>
            <a:endParaRPr lang="fr-FR"/>
          </a:p>
        </p:txBody>
      </p:sp>
      <p:sp>
        <p:nvSpPr>
          <p:cNvPr id="8" name="7 Marcador de pie de página"/>
          <p:cNvSpPr>
            <a:spLocks noGrp="1"/>
          </p:cNvSpPr>
          <p:nvPr>
            <p:ph type="ftr" sz="quarter" idx="11"/>
          </p:nvPr>
        </p:nvSpPr>
        <p:spPr/>
        <p:txBody>
          <a:bodyPr/>
          <a:lstStyle/>
          <a:p>
            <a:endParaRPr lang="fr-FR"/>
          </a:p>
        </p:txBody>
      </p:sp>
      <p:sp>
        <p:nvSpPr>
          <p:cNvPr id="9" name="8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1418875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fecha"/>
          <p:cNvSpPr>
            <a:spLocks noGrp="1"/>
          </p:cNvSpPr>
          <p:nvPr>
            <p:ph type="dt" sz="half" idx="10"/>
          </p:nvPr>
        </p:nvSpPr>
        <p:spPr/>
        <p:txBody>
          <a:bodyPr/>
          <a:lstStyle/>
          <a:p>
            <a:endParaRPr lang="fr-FR"/>
          </a:p>
        </p:txBody>
      </p:sp>
      <p:sp>
        <p:nvSpPr>
          <p:cNvPr id="4" name="3 Marcador de pie de página"/>
          <p:cNvSpPr>
            <a:spLocks noGrp="1"/>
          </p:cNvSpPr>
          <p:nvPr>
            <p:ph type="ftr" sz="quarter" idx="11"/>
          </p:nvPr>
        </p:nvSpPr>
        <p:spPr/>
        <p:txBody>
          <a:bodyPr/>
          <a:lstStyle/>
          <a:p>
            <a:endParaRPr lang="fr-FR"/>
          </a:p>
        </p:txBody>
      </p:sp>
      <p:sp>
        <p:nvSpPr>
          <p:cNvPr id="5" name="4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2075656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fr-FR"/>
          </a:p>
        </p:txBody>
      </p:sp>
      <p:sp>
        <p:nvSpPr>
          <p:cNvPr id="3" name="2 Marcador de pie de página"/>
          <p:cNvSpPr>
            <a:spLocks noGrp="1"/>
          </p:cNvSpPr>
          <p:nvPr>
            <p:ph type="ftr" sz="quarter" idx="11"/>
          </p:nvPr>
        </p:nvSpPr>
        <p:spPr/>
        <p:txBody>
          <a:bodyPr/>
          <a:lstStyle/>
          <a:p>
            <a:endParaRPr lang="fr-FR"/>
          </a:p>
        </p:txBody>
      </p:sp>
      <p:sp>
        <p:nvSpPr>
          <p:cNvPr id="4" name="3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3293591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fr-F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1485150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fr-F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1469594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1641346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fr-F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2699634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fr-F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fr-F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3840748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379067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fr-F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2439979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3896688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677136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3217784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2501939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fr-F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829050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fr-F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2788945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2926404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fr-F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fr-F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4FF0813-E024-4C63-8414-0DB590075A58}" type="slidenum">
              <a:rPr lang="fr-FR" smtClean="0"/>
              <a:pPr/>
              <a:t>‹#›</a:t>
            </a:fld>
            <a:endParaRPr lang="fr-FR"/>
          </a:p>
        </p:txBody>
      </p:sp>
    </p:spTree>
    <p:extLst>
      <p:ext uri="{BB962C8B-B14F-4D97-AF65-F5344CB8AC3E}">
        <p14:creationId xmlns:p14="http://schemas.microsoft.com/office/powerpoint/2010/main" xmlns="" val="4273516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fr-F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339116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2679619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fr-F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457417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2779950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7" name="6 Marcador de fecha"/>
          <p:cNvSpPr>
            <a:spLocks noGrp="1"/>
          </p:cNvSpPr>
          <p:nvPr>
            <p:ph type="dt" sz="half" idx="10"/>
          </p:nvPr>
        </p:nvSpPr>
        <p:spPr/>
        <p:txBody>
          <a:bodyPr/>
          <a:lstStyle/>
          <a:p>
            <a:endParaRPr lang="fr-FR"/>
          </a:p>
        </p:txBody>
      </p:sp>
      <p:sp>
        <p:nvSpPr>
          <p:cNvPr id="8" name="7 Marcador de pie de página"/>
          <p:cNvSpPr>
            <a:spLocks noGrp="1"/>
          </p:cNvSpPr>
          <p:nvPr>
            <p:ph type="ftr" sz="quarter" idx="11"/>
          </p:nvPr>
        </p:nvSpPr>
        <p:spPr/>
        <p:txBody>
          <a:bodyPr/>
          <a:lstStyle/>
          <a:p>
            <a:endParaRPr lang="fr-FR"/>
          </a:p>
        </p:txBody>
      </p:sp>
      <p:sp>
        <p:nvSpPr>
          <p:cNvPr id="9" name="8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2767198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fecha"/>
          <p:cNvSpPr>
            <a:spLocks noGrp="1"/>
          </p:cNvSpPr>
          <p:nvPr>
            <p:ph type="dt" sz="half" idx="10"/>
          </p:nvPr>
        </p:nvSpPr>
        <p:spPr/>
        <p:txBody>
          <a:bodyPr/>
          <a:lstStyle/>
          <a:p>
            <a:endParaRPr lang="fr-FR"/>
          </a:p>
        </p:txBody>
      </p:sp>
      <p:sp>
        <p:nvSpPr>
          <p:cNvPr id="4" name="3 Marcador de pie de página"/>
          <p:cNvSpPr>
            <a:spLocks noGrp="1"/>
          </p:cNvSpPr>
          <p:nvPr>
            <p:ph type="ftr" sz="quarter" idx="11"/>
          </p:nvPr>
        </p:nvSpPr>
        <p:spPr/>
        <p:txBody>
          <a:bodyPr/>
          <a:lstStyle/>
          <a:p>
            <a:endParaRPr lang="fr-FR"/>
          </a:p>
        </p:txBody>
      </p:sp>
      <p:sp>
        <p:nvSpPr>
          <p:cNvPr id="5" name="4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2464667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fr-FR"/>
          </a:p>
        </p:txBody>
      </p:sp>
      <p:sp>
        <p:nvSpPr>
          <p:cNvPr id="3" name="2 Marcador de pie de página"/>
          <p:cNvSpPr>
            <a:spLocks noGrp="1"/>
          </p:cNvSpPr>
          <p:nvPr>
            <p:ph type="ftr" sz="quarter" idx="11"/>
          </p:nvPr>
        </p:nvSpPr>
        <p:spPr/>
        <p:txBody>
          <a:bodyPr/>
          <a:lstStyle/>
          <a:p>
            <a:endParaRPr lang="fr-FR"/>
          </a:p>
        </p:txBody>
      </p:sp>
      <p:sp>
        <p:nvSpPr>
          <p:cNvPr id="4" name="3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1352852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fr-F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3362913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fr-F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35559107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12237727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fr-F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8610C8A-B2E4-4388-BCA6-D923D3724682}" type="slidenum">
              <a:rPr lang="fr-FR" smtClean="0"/>
              <a:pPr/>
              <a:t>‹#›</a:t>
            </a:fld>
            <a:endParaRPr lang="fr-FR"/>
          </a:p>
        </p:txBody>
      </p:sp>
    </p:spTree>
    <p:extLst>
      <p:ext uri="{BB962C8B-B14F-4D97-AF65-F5344CB8AC3E}">
        <p14:creationId xmlns:p14="http://schemas.microsoft.com/office/powerpoint/2010/main" xmlns="" val="42134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1770C6C-D6F2-46AB-87AB-7DE8CA43325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770C6C-D6F2-46AB-87AB-7DE8CA433256}" type="slidenum">
              <a:rPr lang="fr-FR" smtClean="0"/>
              <a:pPr/>
              <a:t>‹#›</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endParaRPr lang="fr-FR"/>
          </a:p>
        </p:txBody>
      </p:sp>
      <p:sp>
        <p:nvSpPr>
          <p:cNvPr id="9" name="Slide Number Placeholder 8"/>
          <p:cNvSpPr>
            <a:spLocks noGrp="1"/>
          </p:cNvSpPr>
          <p:nvPr>
            <p:ph type="sldNum" sz="quarter" idx="11"/>
          </p:nvPr>
        </p:nvSpPr>
        <p:spPr/>
        <p:txBody>
          <a:bodyPr/>
          <a:lstStyle/>
          <a:p>
            <a:fld id="{61770C6C-D6F2-46AB-87AB-7DE8CA433256}" type="slidenum">
              <a:rPr lang="fr-FR" smtClean="0"/>
              <a:pPr/>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3.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image" Target="../media/image2.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6.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770C6C-D6F2-46AB-87AB-7DE8CA433256}" type="slidenum">
              <a:rPr lang="fr-FR" smtClean="0"/>
              <a:pPr/>
              <a:t>‹#›</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831"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73F78-716E-4D06-B7A7-8E5E2AAF1A57}" type="datetimeFigureOut">
              <a:rPr lang="fr-FR" smtClean="0"/>
              <a:pPr/>
              <a:t>22/02/2019</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EB5C7-E665-4629-9A3F-038B56CD55FD}" type="slidenum">
              <a:rPr lang="fr-FR" smtClean="0"/>
              <a:pPr/>
              <a:t>‹#›</a:t>
            </a:fld>
            <a:endParaRPr lang="fr-FR"/>
          </a:p>
        </p:txBody>
      </p:sp>
    </p:spTree>
    <p:extLst>
      <p:ext uri="{BB962C8B-B14F-4D97-AF65-F5344CB8AC3E}">
        <p14:creationId xmlns:p14="http://schemas.microsoft.com/office/powerpoint/2010/main" xmlns="" val="127361435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97579-A538-448D-A172-E8419E1E5319}" type="datetimeFigureOut">
              <a:rPr lang="fr-FR" smtClean="0"/>
              <a:pPr/>
              <a:t>22/02/2019</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E685E-10A6-4D7C-88CC-9AEBC62FF5A0}" type="slidenum">
              <a:rPr lang="fr-FR" smtClean="0"/>
              <a:pPr/>
              <a:t>‹#›</a:t>
            </a:fld>
            <a:endParaRPr lang="fr-FR"/>
          </a:p>
        </p:txBody>
      </p:sp>
    </p:spTree>
    <p:extLst>
      <p:ext uri="{BB962C8B-B14F-4D97-AF65-F5344CB8AC3E}">
        <p14:creationId xmlns:p14="http://schemas.microsoft.com/office/powerpoint/2010/main" xmlns="" val="421129135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40E6A-5913-4CC7-BA77-E50383B41AF4}" type="slidenum">
              <a:rPr lang="fr-FR" smtClean="0"/>
              <a:pPr/>
              <a:t>‹#›</a:t>
            </a:fld>
            <a:endParaRPr lang="fr-FR"/>
          </a:p>
        </p:txBody>
      </p:sp>
    </p:spTree>
    <p:extLst>
      <p:ext uri="{BB962C8B-B14F-4D97-AF65-F5344CB8AC3E}">
        <p14:creationId xmlns:p14="http://schemas.microsoft.com/office/powerpoint/2010/main" xmlns="" val="29255550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fr-FR" dirty="0"/>
          </a:p>
        </p:txBody>
      </p:sp>
      <p:pic>
        <p:nvPicPr>
          <p:cNvPr id="3074" name="Picture 2" descr="C:\Users\User\AppData\Local\Temp\Rar$DIa0.686\logo_ce-en-rvb-lr.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164288" y="5679738"/>
            <a:ext cx="1503723" cy="10458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6 Imagen"/>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67544" y="6231444"/>
            <a:ext cx="1447720" cy="526444"/>
          </a:xfrm>
          <a:prstGeom prst="rect">
            <a:avLst/>
          </a:prstGeom>
        </p:spPr>
      </p:pic>
      <p:pic>
        <p:nvPicPr>
          <p:cNvPr id="8" name="7 Imagen"/>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3851920" y="6194806"/>
            <a:ext cx="1267968" cy="527304"/>
          </a:xfrm>
          <a:prstGeom prst="rect">
            <a:avLst/>
          </a:prstGeom>
        </p:spPr>
      </p:pic>
    </p:spTree>
    <p:extLst>
      <p:ext uri="{BB962C8B-B14F-4D97-AF65-F5344CB8AC3E}">
        <p14:creationId xmlns:p14="http://schemas.microsoft.com/office/powerpoint/2010/main" xmlns="" val="25787522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fr-FR"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fr-F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10C8A-B2E4-4388-BCA6-D923D3724682}" type="slidenum">
              <a:rPr lang="fr-FR" smtClean="0"/>
              <a:pPr/>
              <a:t>‹#›</a:t>
            </a:fld>
            <a:endParaRPr lang="fr-FR" dirty="0"/>
          </a:p>
        </p:txBody>
      </p:sp>
      <p:pic>
        <p:nvPicPr>
          <p:cNvPr id="7" name="Picture 1"/>
          <p:cNvPicPr/>
          <p:nvPr userDrawn="1"/>
        </p:nvPicPr>
        <p:blipFill>
          <a:blip r:embed="rId13" cstate="print">
            <a:extLst>
              <a:ext uri="{BEBA8EAE-BF5A-486C-A8C5-ECC9F3942E4B}">
                <a14:imgProps xmlns:a14="http://schemas.microsoft.com/office/drawing/2010/main" xmlns="">
                  <a14:imgLayer r:embed="rId14">
                    <a14:imgEffect>
                      <a14:sharpenSoften amount="50000"/>
                    </a14:imgEffect>
                    <a14:imgEffect>
                      <a14:saturation sat="66000"/>
                    </a14:imgEffect>
                  </a14:imgLayer>
                </a14:imgProps>
              </a:ext>
              <a:ext uri="{28A0092B-C50C-407E-A947-70E740481C1C}">
                <a14:useLocalDpi xmlns:a14="http://schemas.microsoft.com/office/drawing/2010/main" xmlns="" val="0"/>
              </a:ext>
            </a:extLst>
          </a:blip>
          <a:stretch>
            <a:fillRect/>
          </a:stretch>
        </p:blipFill>
        <p:spPr>
          <a:xfrm>
            <a:off x="431693" y="6014280"/>
            <a:ext cx="1626521" cy="591691"/>
          </a:xfrm>
          <a:prstGeom prst="rect">
            <a:avLst/>
          </a:prstGeom>
        </p:spPr>
      </p:pic>
      <p:pic>
        <p:nvPicPr>
          <p:cNvPr id="8" name="Imagem 7" descr="ID_CESO_01.jpg"/>
          <p:cNvPicPr/>
          <p:nvPr userDrawn="1"/>
        </p:nvPicPr>
        <p:blipFill>
          <a:blip r:embed="rId15" cstate="print"/>
          <a:stretch>
            <a:fillRect/>
          </a:stretch>
        </p:blipFill>
        <p:spPr>
          <a:xfrm>
            <a:off x="3870539" y="6014280"/>
            <a:ext cx="1226282" cy="591691"/>
          </a:xfrm>
          <a:prstGeom prst="rect">
            <a:avLst/>
          </a:prstGeom>
          <a:ln>
            <a:noFill/>
          </a:ln>
        </p:spPr>
      </p:pic>
      <p:pic>
        <p:nvPicPr>
          <p:cNvPr id="2050" name="Picture 2" descr="C:\Users\User\AppData\Local\Temp\Rar$DIa0.686\logo_ce-en-rvb-lr.jp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6836881" y="5727107"/>
            <a:ext cx="1575507" cy="10957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40820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D0BC11-8654-454D-9F9E-18CCECA18A9E}"/>
              </a:ext>
            </a:extLst>
          </p:cNvPr>
          <p:cNvSpPr/>
          <p:nvPr/>
        </p:nvSpPr>
        <p:spPr>
          <a:xfrm>
            <a:off x="1115616" y="980729"/>
            <a:ext cx="6912768" cy="3638175"/>
          </a:xfrm>
          <a:prstGeom prst="rect">
            <a:avLst/>
          </a:prstGeom>
        </p:spPr>
        <p:txBody>
          <a:bodyPr wrap="square">
            <a:spAutoFit/>
          </a:bodyPr>
          <a:lstStyle/>
          <a:p>
            <a:pPr algn="ctr">
              <a:lnSpc>
                <a:spcPts val="6400"/>
              </a:lnSpc>
              <a:spcAft>
                <a:spcPts val="0"/>
              </a:spcAft>
            </a:pP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Pre-consultation workshop </a:t>
            </a:r>
            <a:b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b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on evaluation, quality standards and methodology </a:t>
            </a:r>
            <a:r>
              <a:rPr lang="en-GB"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b="1" dirty="0">
                <a:solidFill>
                  <a:srgbClr val="118987"/>
                </a:solidFill>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ARACIS</a:t>
            </a: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21 February 2019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6975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1520" y="260648"/>
            <a:ext cx="8348662" cy="1025525"/>
          </a:xfrm>
        </p:spPr>
        <p:txBody>
          <a:bodyPr/>
          <a:lstStyle/>
          <a:p>
            <a:r>
              <a:rPr lang="en-GB" altLang="en-US" sz="4000" b="1" dirty="0">
                <a:solidFill>
                  <a:schemeClr val="tx1"/>
                </a:solidFill>
              </a:rPr>
              <a:t>Some challenges </a:t>
            </a:r>
            <a:br>
              <a:rPr lang="en-GB" altLang="en-US" sz="4000" b="1" dirty="0">
                <a:solidFill>
                  <a:schemeClr val="tx1"/>
                </a:solidFill>
              </a:rPr>
            </a:br>
            <a:r>
              <a:rPr lang="en-GB" altLang="en-US" sz="4000" b="1" dirty="0">
                <a:solidFill>
                  <a:schemeClr val="tx1"/>
                </a:solidFill>
              </a:rPr>
              <a:t>in European QA</a:t>
            </a:r>
            <a:r>
              <a:rPr lang="en-GB" altLang="en-US" dirty="0"/>
              <a:t> </a:t>
            </a:r>
          </a:p>
        </p:txBody>
      </p:sp>
      <p:sp>
        <p:nvSpPr>
          <p:cNvPr id="32771" name="Content Placeholder 2"/>
          <p:cNvSpPr>
            <a:spLocks noGrp="1"/>
          </p:cNvSpPr>
          <p:nvPr>
            <p:ph idx="1"/>
          </p:nvPr>
        </p:nvSpPr>
        <p:spPr>
          <a:xfrm>
            <a:off x="35496" y="1340768"/>
            <a:ext cx="8348662" cy="4471988"/>
          </a:xfrm>
        </p:spPr>
        <p:txBody>
          <a:bodyPr>
            <a:normAutofit fontScale="92500" lnSpcReduction="10000"/>
          </a:bodyPr>
          <a:lstStyle/>
          <a:p>
            <a:pPr marL="114300" indent="0">
              <a:buNone/>
            </a:pPr>
            <a:endParaRPr lang="en-GB" altLang="nb-NO" sz="4000" dirty="0">
              <a:latin typeface="Calibri" panose="020F0502020204030204" pitchFamily="34" charset="0"/>
              <a:cs typeface="Calibri" panose="020F0502020204030204" pitchFamily="34" charset="0"/>
            </a:endParaRPr>
          </a:p>
          <a:p>
            <a:pPr lvl="1"/>
            <a:r>
              <a:rPr lang="en-GB" altLang="nb-NO" sz="4000" dirty="0">
                <a:latin typeface="Calibri" panose="020F0502020204030204" pitchFamily="34" charset="0"/>
                <a:cs typeface="Calibri" panose="020F0502020204030204" pitchFamily="34" charset="0"/>
              </a:rPr>
              <a:t>student involvement</a:t>
            </a:r>
          </a:p>
          <a:p>
            <a:pPr lvl="1"/>
            <a:r>
              <a:rPr lang="en-GB" altLang="nb-NO" sz="4000" dirty="0">
                <a:latin typeface="Calibri" panose="020F0502020204030204" pitchFamily="34" charset="0"/>
                <a:cs typeface="Calibri" panose="020F0502020204030204" pitchFamily="34" charset="0"/>
              </a:rPr>
              <a:t>publication of reports</a:t>
            </a:r>
          </a:p>
          <a:p>
            <a:pPr lvl="1"/>
            <a:r>
              <a:rPr lang="en-GB" altLang="nb-NO" sz="4000" dirty="0">
                <a:latin typeface="Calibri" panose="020F0502020204030204" pitchFamily="34" charset="0"/>
                <a:cs typeface="Calibri" panose="020F0502020204030204" pitchFamily="34" charset="0"/>
              </a:rPr>
              <a:t>collaborative relationship with HEIs</a:t>
            </a:r>
          </a:p>
          <a:p>
            <a:pPr lvl="1"/>
            <a:r>
              <a:rPr lang="en-GB" altLang="nb-NO" sz="4000" dirty="0">
                <a:latin typeface="Calibri" panose="020F0502020204030204" pitchFamily="34" charset="0"/>
                <a:cs typeface="Calibri" panose="020F0502020204030204" pitchFamily="34" charset="0"/>
              </a:rPr>
              <a:t>QA of alternative delivery modes (e-learning, lifelong learning…)</a:t>
            </a:r>
          </a:p>
          <a:p>
            <a:pPr lvl="1"/>
            <a:r>
              <a:rPr lang="en-GB" altLang="nb-NO" sz="4000" dirty="0">
                <a:latin typeface="Calibri" panose="020F0502020204030204" pitchFamily="34" charset="0"/>
                <a:cs typeface="Calibri" panose="020F0502020204030204" pitchFamily="34" charset="0"/>
              </a:rPr>
              <a:t>use of international reviewers </a:t>
            </a:r>
          </a:p>
        </p:txBody>
      </p:sp>
      <p:sp>
        <p:nvSpPr>
          <p:cNvPr id="5" name="Footer Placeholder 4"/>
          <p:cNvSpPr>
            <a:spLocks noGrp="1"/>
          </p:cNvSpPr>
          <p:nvPr>
            <p:ph type="ftr" sz="quarter" idx="11"/>
          </p:nvPr>
        </p:nvSpPr>
        <p:spPr/>
        <p:txBody>
          <a:bodyPr/>
          <a:lstStyle/>
          <a:p>
            <a:pPr>
              <a:defRPr/>
            </a:pPr>
            <a:r>
              <a:rPr lang="en-US"/>
              <a:t>Tove Blytt Holmen, QA-seminar Bishkek 10.-11. March 2017</a:t>
            </a:r>
            <a:endParaRPr lang="en-US" dirty="0"/>
          </a:p>
        </p:txBody>
      </p:sp>
      <p:sp>
        <p:nvSpPr>
          <p:cNvPr id="3277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0DC7E969-A65A-49AD-B50B-F0C90DE6979B}" type="slidenum">
              <a:rPr lang="en-US" altLang="en-US" smtClean="0">
                <a:solidFill>
                  <a:srgbClr val="404040"/>
                </a:solidFill>
              </a:rPr>
              <a:pPr>
                <a:spcBef>
                  <a:spcPct val="0"/>
                </a:spcBef>
                <a:buClrTx/>
                <a:buFontTx/>
                <a:buNone/>
              </a:pPr>
              <a:t>10</a:t>
            </a:fld>
            <a:endParaRPr lang="en-US" altLang="en-US">
              <a:solidFill>
                <a:srgbClr val="404040"/>
              </a:solidFill>
            </a:endParaRPr>
          </a:p>
        </p:txBody>
      </p:sp>
      <p:pic>
        <p:nvPicPr>
          <p:cNvPr id="2" name="Image 1">
            <a:extLst>
              <a:ext uri="{FF2B5EF4-FFF2-40B4-BE49-F238E27FC236}">
                <a16:creationId xmlns:a16="http://schemas.microsoft.com/office/drawing/2014/main" xmlns="" id="{3312880A-AAD8-4F4F-81C6-F01213D964ED}"/>
              </a:ext>
            </a:extLst>
          </p:cNvPr>
          <p:cNvPicPr>
            <a:picLocks noChangeAspect="1"/>
          </p:cNvPicPr>
          <p:nvPr/>
        </p:nvPicPr>
        <p:blipFill>
          <a:blip r:embed="rId3" cstate="print"/>
          <a:stretch>
            <a:fillRect/>
          </a:stretch>
        </p:blipFill>
        <p:spPr>
          <a:xfrm rot="20221520">
            <a:off x="5017658" y="691796"/>
            <a:ext cx="3245270" cy="1467173"/>
          </a:xfrm>
          <a:prstGeom prst="rect">
            <a:avLst/>
          </a:prstGeom>
        </p:spPr>
      </p:pic>
    </p:spTree>
    <p:extLst>
      <p:ext uri="{BB962C8B-B14F-4D97-AF65-F5344CB8AC3E}">
        <p14:creationId xmlns:p14="http://schemas.microsoft.com/office/powerpoint/2010/main" xmlns="" val="78142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557391"/>
            <a:ext cx="7920880" cy="6124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3200" b="1" dirty="0">
                <a:solidFill>
                  <a:schemeClr val="tx2"/>
                </a:solidFill>
                <a:latin typeface="Calibri" panose="020F0502020204030204" pitchFamily="34" charset="0"/>
                <a:cs typeface="Times New Roman" panose="02020603050405020304" pitchFamily="18" charset="0"/>
              </a:rPr>
              <a:t>II - Streamlining the evaluation frameworks</a:t>
            </a:r>
            <a:r>
              <a:rPr lang="en-GB" altLang="fr-FR" sz="2800" b="1" dirty="0">
                <a:solidFill>
                  <a:schemeClr val="tx2"/>
                </a:solidFill>
                <a:latin typeface="Calibri" panose="020F0502020204030204" pitchFamily="34" charset="0"/>
                <a:cs typeface="Times New Roman" panose="02020603050405020304" pitchFamily="18" charset="0"/>
              </a:rPr>
              <a:t> </a:t>
            </a:r>
            <a:endParaRPr lang="en-GB" altLang="fr-FR" sz="2400" b="1" dirty="0">
              <a:solidFill>
                <a:schemeClr val="tx2"/>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Bachelor / Master / Doctoral schools: </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one-size fits all but with nuances</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Learning outcomes are key =&gt; QA</a:t>
            </a: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Consistency with existing quality standards </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from disciplines and regulated professions</a:t>
            </a: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Clarification between standards/criteria/PI</a:t>
            </a:r>
            <a:endParaRPr lang="en-GB" altLang="fr-FR" sz="28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Overarching evaluation framework (inclusiveness)</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Fit for all </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student-centred</a:t>
            </a:r>
            <a:endParaRPr lang="en-GB" altLang="fr-FR" sz="2400" dirty="0">
              <a:latin typeface="Calibri" panose="020F0502020204030204" pitchFamily="34" charset="0"/>
              <a:cs typeface="Times New Roman" panose="02020603050405020304" pitchFamily="18" charset="0"/>
            </a:endParaRPr>
          </a:p>
          <a:p>
            <a:endParaRPr lang="en-GB" altLang="fr-FR" sz="2400" dirty="0">
              <a:latin typeface="Calibri" panose="020F0502020204030204" pitchFamily="34" charset="0"/>
              <a:cs typeface="Times New Roman" panose="02020603050405020304" pitchFamily="18" charset="0"/>
            </a:endParaRPr>
          </a:p>
        </p:txBody>
      </p:sp>
      <p:pic>
        <p:nvPicPr>
          <p:cNvPr id="3" name="Image 11">
            <a:extLst>
              <a:ext uri="{FF2B5EF4-FFF2-40B4-BE49-F238E27FC236}">
                <a16:creationId xmlns:a16="http://schemas.microsoft.com/office/drawing/2014/main" xmlns="" id="{933D0497-4242-9C45-ABF7-6ABB8886447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6683" y="5733256"/>
            <a:ext cx="655637"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15">
            <a:extLst>
              <a:ext uri="{FF2B5EF4-FFF2-40B4-BE49-F238E27FC236}">
                <a16:creationId xmlns:a16="http://schemas.microsoft.com/office/drawing/2014/main" xmlns="" id="{5A3BD327-9862-944A-B5CD-AD76AF6E985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32500"/>
            <a:ext cx="415925" cy="404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92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age 9">
            <a:extLst>
              <a:ext uri="{FF2B5EF4-FFF2-40B4-BE49-F238E27FC236}">
                <a16:creationId xmlns:a16="http://schemas.microsoft.com/office/drawing/2014/main" xmlns="" id="{77FA4060-6446-2B42-9829-2894731DCA6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940"/>
          <a:stretch/>
        </p:blipFill>
        <p:spPr bwMode="auto">
          <a:xfrm>
            <a:off x="611559" y="1412776"/>
            <a:ext cx="6833031" cy="4464496"/>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Image 11">
            <a:extLst>
              <a:ext uri="{FF2B5EF4-FFF2-40B4-BE49-F238E27FC236}">
                <a16:creationId xmlns:a16="http://schemas.microsoft.com/office/drawing/2014/main" xmlns="" id="{F8BF59C0-EC98-154E-972A-64BD7806C30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2059062"/>
            <a:ext cx="655637"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Image 15">
            <a:extLst>
              <a:ext uri="{FF2B5EF4-FFF2-40B4-BE49-F238E27FC236}">
                <a16:creationId xmlns:a16="http://schemas.microsoft.com/office/drawing/2014/main" xmlns="" id="{5A5A6E7F-DCC9-474A-97FE-3D8FA88B204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7407" y="1458987"/>
            <a:ext cx="415925" cy="4048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4">
            <a:extLst>
              <a:ext uri="{FF2B5EF4-FFF2-40B4-BE49-F238E27FC236}">
                <a16:creationId xmlns:a16="http://schemas.microsoft.com/office/drawing/2014/main" xmlns="" id="{E0787E61-E8E0-1F48-A94A-E2B55337A9E2}"/>
              </a:ext>
            </a:extLst>
          </p:cNvPr>
          <p:cNvSpPr>
            <a:spLocks noChangeArrowheads="1"/>
          </p:cNvSpPr>
          <p:nvPr/>
        </p:nvSpPr>
        <p:spPr bwMode="auto">
          <a:xfrm>
            <a:off x="107504" y="152928"/>
            <a:ext cx="5535597" cy="1092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69790" tIns="152352"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fr-FR" sz="3200" b="1" i="0" u="none" strike="noStrike" cap="none" normalizeH="0" baseline="0" dirty="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Inclusiveness of QA framework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3" name="Rectangle 5">
            <a:extLst>
              <a:ext uri="{FF2B5EF4-FFF2-40B4-BE49-F238E27FC236}">
                <a16:creationId xmlns:a16="http://schemas.microsoft.com/office/drawing/2014/main" xmlns="" id="{3E2943EE-8093-914F-A08D-612B1A7D580E}"/>
              </a:ext>
            </a:extLst>
          </p:cNvPr>
          <p:cNvSpPr>
            <a:spLocks noChangeArrowheads="1"/>
          </p:cNvSpPr>
          <p:nvPr/>
        </p:nvSpPr>
        <p:spPr bwMode="auto">
          <a:xfrm>
            <a:off x="179512" y="13560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6">
            <a:extLst>
              <a:ext uri="{FF2B5EF4-FFF2-40B4-BE49-F238E27FC236}">
                <a16:creationId xmlns:a16="http://schemas.microsoft.com/office/drawing/2014/main" xmlns="" id="{5E588560-342A-0943-AADF-A2CE46C0926B}"/>
              </a:ext>
            </a:extLst>
          </p:cNvPr>
          <p:cNvSpPr>
            <a:spLocks noChangeArrowheads="1"/>
          </p:cNvSpPr>
          <p:nvPr/>
        </p:nvSpPr>
        <p:spPr bwMode="auto">
          <a:xfrm>
            <a:off x="179512" y="13560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7">
            <a:extLst>
              <a:ext uri="{FF2B5EF4-FFF2-40B4-BE49-F238E27FC236}">
                <a16:creationId xmlns:a16="http://schemas.microsoft.com/office/drawing/2014/main" xmlns="" id="{67572570-2DCA-A943-B835-EBE586D14A1A}"/>
              </a:ext>
            </a:extLst>
          </p:cNvPr>
          <p:cNvSpPr>
            <a:spLocks noChangeArrowheads="1"/>
          </p:cNvSpPr>
          <p:nvPr/>
        </p:nvSpPr>
        <p:spPr bwMode="auto">
          <a:xfrm>
            <a:off x="179512" y="58772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
            </a:r>
            <a:br>
              <a:rPr kumimoji="0" lang="fr-FR" altLang="fr-FR"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55490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406588"/>
            <a:ext cx="7920880" cy="7109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endParaRPr lang="en-GB" altLang="fr-FR" sz="3200" b="1" dirty="0">
              <a:latin typeface="Calibri" panose="020F0502020204030204" pitchFamily="34" charset="0"/>
              <a:cs typeface="Times New Roman" panose="02020603050405020304" pitchFamily="18" charset="0"/>
            </a:endParaRPr>
          </a:p>
          <a:p>
            <a:r>
              <a:rPr lang="en-GB" altLang="fr-FR" sz="3200" b="1" dirty="0">
                <a:solidFill>
                  <a:schemeClr val="tx2"/>
                </a:solidFill>
                <a:latin typeface="Calibri" panose="020F0502020204030204" pitchFamily="34" charset="0"/>
                <a:cs typeface="Times New Roman" panose="02020603050405020304" pitchFamily="18" charset="0"/>
              </a:rPr>
              <a:t>III - Improving the consistency of the evaluation reports </a:t>
            </a:r>
          </a:p>
          <a:p>
            <a:endParaRPr lang="en-GB" altLang="fr-FR" sz="24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Sign of robustness and legitimacy for QA Agency</a:t>
            </a:r>
            <a:endParaRPr lang="en-GB" altLang="fr-FR" sz="28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Expectations from HEIs </a:t>
            </a: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Emphasis on the judgement of quality;</a:t>
            </a:r>
            <a:r>
              <a:rPr lang="en-GB" altLang="fr-FR" sz="2800" dirty="0">
                <a:latin typeface="Calibri" panose="020F0502020204030204" pitchFamily="34" charset="0"/>
                <a:cs typeface="Times New Roman" panose="02020603050405020304" pitchFamily="18" charset="0"/>
              </a:rPr>
              <a:t> </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not only depicting facts but formulating analysis on evidence</a:t>
            </a: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How can we help?</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Guiding the external experts</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Come to an agreement on quality standards and criteria</a:t>
            </a:r>
          </a:p>
        </p:txBody>
      </p:sp>
    </p:spTree>
    <p:extLst>
      <p:ext uri="{BB962C8B-B14F-4D97-AF65-F5344CB8AC3E}">
        <p14:creationId xmlns:p14="http://schemas.microsoft.com/office/powerpoint/2010/main" xmlns="" val="117105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0" y="332656"/>
            <a:ext cx="8460432" cy="674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3600" b="1" dirty="0">
                <a:solidFill>
                  <a:schemeClr val="tx2"/>
                </a:solidFill>
                <a:latin typeface="Calibri" panose="020F0502020204030204" pitchFamily="34" charset="0"/>
                <a:cs typeface="Times New Roman" panose="02020603050405020304" pitchFamily="18" charset="0"/>
              </a:rPr>
              <a:t>IV - Combine quality assessment with quality improvement</a:t>
            </a:r>
          </a:p>
          <a:p>
            <a:pPr algn="ctr"/>
            <a:endParaRPr lang="en-GB" altLang="fr-FR" sz="24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3200" b="1" dirty="0">
                <a:latin typeface="Calibri" panose="020F0502020204030204" pitchFamily="34" charset="0"/>
                <a:cs typeface="Times New Roman" panose="02020603050405020304" pitchFamily="18" charset="0"/>
              </a:rPr>
              <a:t>One tool, 2 objectives</a:t>
            </a:r>
          </a:p>
          <a:p>
            <a:pPr marL="342900" indent="-342900">
              <a:buFont typeface="Arial" panose="020B0604020202020204" pitchFamily="34" charset="0"/>
              <a:buChar char="•"/>
            </a:pPr>
            <a:endParaRPr lang="en-GB" altLang="fr-FR" sz="32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3200" b="1" dirty="0">
                <a:latin typeface="Calibri" panose="020F0502020204030204" pitchFamily="34" charset="0"/>
                <a:cs typeface="Times New Roman" panose="02020603050405020304" pitchFamily="18" charset="0"/>
              </a:rPr>
              <a:t>Institutional / programme accreditation</a:t>
            </a:r>
          </a:p>
          <a:p>
            <a:pPr marL="800100" lvl="1"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Relates to each other, but purpose is different.</a:t>
            </a:r>
          </a:p>
          <a:p>
            <a:pPr marL="342900" indent="-342900">
              <a:buFont typeface="Arial" panose="020B0604020202020204" pitchFamily="34" charset="0"/>
              <a:buChar char="•"/>
            </a:pPr>
            <a:endParaRPr lang="en-GB" altLang="fr-FR" sz="32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3200" b="1" dirty="0">
                <a:latin typeface="Calibri" panose="020F0502020204030204" pitchFamily="34" charset="0"/>
                <a:cs typeface="Times New Roman" panose="02020603050405020304" pitchFamily="18" charset="0"/>
              </a:rPr>
              <a:t>Disconnect conditions to operate from quality issues</a:t>
            </a:r>
          </a:p>
          <a:p>
            <a:pPr marL="800100" lvl="1"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Role of Ministry / role of QA and HEIs</a:t>
            </a:r>
            <a:endParaRPr lang="en-GB" altLang="fr-FR" sz="2400" dirty="0">
              <a:latin typeface="Calibri" panose="020F0502020204030204" pitchFamily="34" charset="0"/>
              <a:cs typeface="Times New Roman" panose="02020603050405020304" pitchFamily="18" charset="0"/>
            </a:endParaRPr>
          </a:p>
          <a:p>
            <a:pPr algn="ctr"/>
            <a:endParaRPr lang="en-GB" altLang="fr-FR" sz="2400" dirty="0">
              <a:latin typeface="Calibri" panose="020F0502020204030204" pitchFamily="34" charset="0"/>
              <a:cs typeface="Times New Roman" panose="02020603050405020304" pitchFamily="18" charset="0"/>
            </a:endParaRPr>
          </a:p>
          <a:p>
            <a:pPr algn="ctr"/>
            <a:endParaRPr lang="en-GB" altLang="fr-FR"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622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634619"/>
            <a:ext cx="4392488" cy="5816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3600" b="1" dirty="0">
                <a:latin typeface="Calibri" panose="020F0502020204030204" pitchFamily="34" charset="0"/>
                <a:cs typeface="Times New Roman" panose="02020603050405020304" pitchFamily="18" charset="0"/>
              </a:rPr>
              <a:t>Where do we stand? </a:t>
            </a:r>
          </a:p>
          <a:p>
            <a:endParaRPr lang="en-GB" altLang="fr-FR" sz="24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Regular meetings with ARACIS</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Punctual meetings with Higher education institutions</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Desk review </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Comparative analysis</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Pre-consultation</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Methodology + QA Audit</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National event </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National consultation </a:t>
            </a:r>
          </a:p>
          <a:p>
            <a:pPr marL="342900"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Piloting</a:t>
            </a:r>
          </a:p>
          <a:p>
            <a:pPr marL="342900" indent="-342900">
              <a:buFont typeface="Arial" panose="020B0604020202020204" pitchFamily="34" charset="0"/>
              <a:buChar char="•"/>
            </a:pPr>
            <a:endParaRPr lang="en-GB" altLang="fr-FR" sz="2400" dirty="0">
              <a:latin typeface="Calibri" panose="020F0502020204030204" pitchFamily="34" charset="0"/>
              <a:cs typeface="Times New Roman" panose="02020603050405020304" pitchFamily="18" charset="0"/>
            </a:endParaRPr>
          </a:p>
          <a:p>
            <a:endParaRPr lang="en-GB" altLang="fr-FR" sz="2400" dirty="0">
              <a:latin typeface="Calibri" panose="020F0502020204030204" pitchFamily="34" charset="0"/>
              <a:cs typeface="Times New Roman" panose="02020603050405020304" pitchFamily="18" charset="0"/>
            </a:endParaRPr>
          </a:p>
          <a:p>
            <a:endParaRPr lang="en-GB" altLang="fr-FR" sz="2400" dirty="0">
              <a:latin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623277B1-C641-6E45-8804-13115F339266}"/>
              </a:ext>
            </a:extLst>
          </p:cNvPr>
          <p:cNvSpPr>
            <a:spLocks noChangeArrowheads="1"/>
          </p:cNvSpPr>
          <p:nvPr/>
        </p:nvSpPr>
        <p:spPr bwMode="auto">
          <a:xfrm>
            <a:off x="4499992" y="1124744"/>
            <a:ext cx="3960440"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3200" b="1" dirty="0">
                <a:solidFill>
                  <a:schemeClr val="tx2"/>
                </a:solidFill>
                <a:latin typeface="Calibri" panose="020F0502020204030204" pitchFamily="34" charset="0"/>
                <a:cs typeface="Times New Roman" panose="02020603050405020304" pitchFamily="18" charset="0"/>
              </a:rPr>
              <a:t> </a:t>
            </a:r>
            <a:endParaRPr lang="en-GB" altLang="fr-FR" sz="2400" b="1" dirty="0">
              <a:solidFill>
                <a:schemeClr val="tx2"/>
              </a:solidFill>
              <a:latin typeface="Calibri" panose="020F0502020204030204" pitchFamily="34" charset="0"/>
              <a:cs typeface="Times New Roman" panose="02020603050405020304" pitchFamily="18" charset="0"/>
            </a:endParaRP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Nov-January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November 2019</a:t>
            </a:r>
          </a:p>
          <a:p>
            <a:pPr marL="342900" indent="-342900">
              <a:buFont typeface="Wingdings" pitchFamily="2" charset="2"/>
              <a:buChar char="Ø"/>
            </a:pPr>
            <a:endParaRPr lang="en-GB" altLang="fr-FR" sz="2400" b="1" dirty="0">
              <a:solidFill>
                <a:schemeClr val="tx2"/>
              </a:solidFill>
              <a:latin typeface="Calibri" panose="020F0502020204030204" pitchFamily="34" charset="0"/>
              <a:cs typeface="Times New Roman" panose="02020603050405020304" pitchFamily="18" charset="0"/>
            </a:endParaRP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Nov-February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Nov-February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February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March –May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End May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Early June 2019</a:t>
            </a:r>
          </a:p>
          <a:p>
            <a:pPr marL="342900" indent="-342900">
              <a:buFont typeface="Wingdings" pitchFamily="2" charset="2"/>
              <a:buChar char="Ø"/>
            </a:pPr>
            <a:r>
              <a:rPr lang="en-GB" altLang="fr-FR" sz="2400" b="1" dirty="0">
                <a:solidFill>
                  <a:schemeClr val="tx2"/>
                </a:solidFill>
                <a:latin typeface="Calibri" panose="020F0502020204030204" pitchFamily="34" charset="0"/>
                <a:cs typeface="Times New Roman" panose="02020603050405020304" pitchFamily="18" charset="0"/>
              </a:rPr>
              <a:t>Summer / September 2019</a:t>
            </a:r>
          </a:p>
        </p:txBody>
      </p:sp>
      <p:pic>
        <p:nvPicPr>
          <p:cNvPr id="5" name="Image 4">
            <a:extLst>
              <a:ext uri="{FF2B5EF4-FFF2-40B4-BE49-F238E27FC236}">
                <a16:creationId xmlns:a16="http://schemas.microsoft.com/office/drawing/2014/main" xmlns="" id="{2A9276D5-7E1D-BE42-BC6A-160D4CAC41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9727" y="5338969"/>
            <a:ext cx="3168352" cy="1511060"/>
          </a:xfrm>
          <a:prstGeom prst="rect">
            <a:avLst/>
          </a:prstGeom>
        </p:spPr>
      </p:pic>
      <p:pic>
        <p:nvPicPr>
          <p:cNvPr id="6" name="Image 5">
            <a:extLst>
              <a:ext uri="{FF2B5EF4-FFF2-40B4-BE49-F238E27FC236}">
                <a16:creationId xmlns:a16="http://schemas.microsoft.com/office/drawing/2014/main" xmlns="" id="{79C963CD-1A27-3543-B1AB-E95E3FF631F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0593" y="5338969"/>
            <a:ext cx="3168352" cy="1511060"/>
          </a:xfrm>
          <a:prstGeom prst="rect">
            <a:avLst/>
          </a:prstGeom>
        </p:spPr>
      </p:pic>
      <p:pic>
        <p:nvPicPr>
          <p:cNvPr id="7" name="Image 6">
            <a:extLst>
              <a:ext uri="{FF2B5EF4-FFF2-40B4-BE49-F238E27FC236}">
                <a16:creationId xmlns:a16="http://schemas.microsoft.com/office/drawing/2014/main" xmlns="" id="{B64A7706-2562-C240-9EBB-191F3B07AE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096" y="5338969"/>
            <a:ext cx="3168352" cy="1511060"/>
          </a:xfrm>
          <a:prstGeom prst="rect">
            <a:avLst/>
          </a:prstGeom>
        </p:spPr>
      </p:pic>
    </p:spTree>
    <p:extLst>
      <p:ext uri="{BB962C8B-B14F-4D97-AF65-F5344CB8AC3E}">
        <p14:creationId xmlns:p14="http://schemas.microsoft.com/office/powerpoint/2010/main" xmlns="" val="81621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514F2D-BDBD-BA4C-8732-52746B0006BF}"/>
              </a:ext>
            </a:extLst>
          </p:cNvPr>
          <p:cNvSpPr/>
          <p:nvPr/>
        </p:nvSpPr>
        <p:spPr>
          <a:xfrm>
            <a:off x="1187624" y="2636912"/>
            <a:ext cx="6378669" cy="916918"/>
          </a:xfrm>
          <a:prstGeom prst="rect">
            <a:avLst/>
          </a:prstGeom>
        </p:spPr>
        <p:txBody>
          <a:bodyPr wrap="none">
            <a:spAutoFit/>
          </a:bodyPr>
          <a:lstStyle/>
          <a:p>
            <a:pPr marL="457200" indent="-228600">
              <a:lnSpc>
                <a:spcPct val="107000"/>
              </a:lnSpc>
              <a:spcBef>
                <a:spcPts val="1200"/>
              </a:spcBef>
              <a:spcAft>
                <a:spcPts val="600"/>
              </a:spcAft>
            </a:pPr>
            <a:r>
              <a:rPr lang="en-GB" sz="5400" b="1" kern="0" dirty="0">
                <a:solidFill>
                  <a:srgbClr val="000000"/>
                </a:solidFill>
                <a:latin typeface="+mj-lt"/>
                <a:ea typeface="Yu Gothic Light" panose="020B0300000000000000" pitchFamily="34" charset="-128"/>
                <a:cs typeface="Times New Roman" panose="02020603050405020304" pitchFamily="18" charset="0"/>
              </a:rPr>
              <a:t>Discussion points</a:t>
            </a:r>
            <a:endParaRPr lang="fr-FR" sz="2800" b="1" kern="0" dirty="0">
              <a:solidFill>
                <a:srgbClr val="000000"/>
              </a:solidFill>
              <a:latin typeface="+mj-lt"/>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133731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D0BC11-8654-454D-9F9E-18CCECA18A9E}"/>
              </a:ext>
            </a:extLst>
          </p:cNvPr>
          <p:cNvSpPr/>
          <p:nvPr/>
        </p:nvSpPr>
        <p:spPr>
          <a:xfrm>
            <a:off x="1115616" y="980729"/>
            <a:ext cx="6912768" cy="2851293"/>
          </a:xfrm>
          <a:prstGeom prst="rect">
            <a:avLst/>
          </a:prstGeom>
        </p:spPr>
        <p:txBody>
          <a:bodyPr wrap="square">
            <a:spAutoFit/>
          </a:bodyPr>
          <a:lstStyle/>
          <a:p>
            <a:pPr algn="ctr">
              <a:lnSpc>
                <a:spcPts val="6400"/>
              </a:lnSpc>
              <a:spcAft>
                <a:spcPts val="0"/>
              </a:spcAft>
            </a:pP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2. Quality standards and Evaluation frameworks</a:t>
            </a:r>
            <a:r>
              <a:rPr lang="en-GB"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b="1" dirty="0">
                <a:solidFill>
                  <a:srgbClr val="118987"/>
                </a:solidFill>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ARACIS</a:t>
            </a: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21 February 2019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xmlns="" id="{68654979-2421-6F40-8620-B3509E096C89}"/>
              </a:ext>
            </a:extLst>
          </p:cNvPr>
          <p:cNvPicPr>
            <a:picLocks noChangeAspect="1"/>
          </p:cNvPicPr>
          <p:nvPr/>
        </p:nvPicPr>
        <p:blipFill>
          <a:blip r:embed="rId2" cstate="print"/>
          <a:stretch>
            <a:fillRect/>
          </a:stretch>
        </p:blipFill>
        <p:spPr>
          <a:xfrm>
            <a:off x="0" y="5373216"/>
            <a:ext cx="3275856" cy="1484784"/>
          </a:xfrm>
          <a:prstGeom prst="rect">
            <a:avLst/>
          </a:prstGeom>
        </p:spPr>
      </p:pic>
      <p:pic>
        <p:nvPicPr>
          <p:cNvPr id="4" name="Image 3">
            <a:extLst>
              <a:ext uri="{FF2B5EF4-FFF2-40B4-BE49-F238E27FC236}">
                <a16:creationId xmlns:a16="http://schemas.microsoft.com/office/drawing/2014/main" xmlns="" id="{495BE0A9-2592-C44C-B299-3C6B4534B69C}"/>
              </a:ext>
            </a:extLst>
          </p:cNvPr>
          <p:cNvPicPr>
            <a:picLocks noChangeAspect="1"/>
          </p:cNvPicPr>
          <p:nvPr/>
        </p:nvPicPr>
        <p:blipFill>
          <a:blip r:embed="rId2" cstate="print"/>
          <a:stretch>
            <a:fillRect/>
          </a:stretch>
        </p:blipFill>
        <p:spPr>
          <a:xfrm>
            <a:off x="3275856" y="5400104"/>
            <a:ext cx="3275856" cy="1484784"/>
          </a:xfrm>
          <a:prstGeom prst="rect">
            <a:avLst/>
          </a:prstGeom>
        </p:spPr>
      </p:pic>
      <p:pic>
        <p:nvPicPr>
          <p:cNvPr id="5" name="Image 4">
            <a:extLst>
              <a:ext uri="{FF2B5EF4-FFF2-40B4-BE49-F238E27FC236}">
                <a16:creationId xmlns:a16="http://schemas.microsoft.com/office/drawing/2014/main" xmlns="" id="{0C996463-2C87-D846-91B1-9BB392826D93}"/>
              </a:ext>
            </a:extLst>
          </p:cNvPr>
          <p:cNvPicPr>
            <a:picLocks noChangeAspect="1"/>
          </p:cNvPicPr>
          <p:nvPr/>
        </p:nvPicPr>
        <p:blipFill>
          <a:blip r:embed="rId2" cstate="print"/>
          <a:stretch>
            <a:fillRect/>
          </a:stretch>
        </p:blipFill>
        <p:spPr>
          <a:xfrm>
            <a:off x="5220072" y="5426992"/>
            <a:ext cx="3275856" cy="1484784"/>
          </a:xfrm>
          <a:prstGeom prst="rect">
            <a:avLst/>
          </a:prstGeom>
        </p:spPr>
      </p:pic>
    </p:spTree>
    <p:extLst>
      <p:ext uri="{BB962C8B-B14F-4D97-AF65-F5344CB8AC3E}">
        <p14:creationId xmlns:p14="http://schemas.microsoft.com/office/powerpoint/2010/main" xmlns="" val="396233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re 1">
            <a:extLst>
              <a:ext uri="{FF2B5EF4-FFF2-40B4-BE49-F238E27FC236}">
                <a16:creationId xmlns:a16="http://schemas.microsoft.com/office/drawing/2014/main" xmlns="" id="{DCB96DB3-95D5-FF41-9C5A-7316963D4321}"/>
              </a:ext>
            </a:extLst>
          </p:cNvPr>
          <p:cNvSpPr txBox="1">
            <a:spLocks/>
          </p:cNvSpPr>
          <p:nvPr/>
        </p:nvSpPr>
        <p:spPr>
          <a:xfrm>
            <a:off x="120650" y="125413"/>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fr-FR" sz="3200" b="1" dirty="0"/>
              <a:t>Evaluation </a:t>
            </a:r>
            <a:r>
              <a:rPr lang="fr-FR" sz="3200" b="1" dirty="0" err="1"/>
              <a:t>framework</a:t>
            </a:r>
            <a:endParaRPr lang="fr-FR" sz="3200" b="1" dirty="0"/>
          </a:p>
        </p:txBody>
      </p:sp>
      <p:sp>
        <p:nvSpPr>
          <p:cNvPr id="2" name="ZoneTexte 1">
            <a:extLst>
              <a:ext uri="{FF2B5EF4-FFF2-40B4-BE49-F238E27FC236}">
                <a16:creationId xmlns:a16="http://schemas.microsoft.com/office/drawing/2014/main" xmlns="" id="{BC2D033D-3FF6-2E4B-BE03-795D28A61B4E}"/>
              </a:ext>
            </a:extLst>
          </p:cNvPr>
          <p:cNvSpPr txBox="1"/>
          <p:nvPr/>
        </p:nvSpPr>
        <p:spPr>
          <a:xfrm>
            <a:off x="684213" y="1506935"/>
            <a:ext cx="4967287" cy="769937"/>
          </a:xfrm>
          <a:prstGeom prst="rect">
            <a:avLst/>
          </a:prstGeom>
          <a:solidFill>
            <a:srgbClr val="FFFF00"/>
          </a:solidFill>
        </p:spPr>
        <p:txBody>
          <a:bodyPr>
            <a:spAutoFit/>
          </a:bodyPr>
          <a:lstStyle/>
          <a:p>
            <a:pPr eaLnBrk="1" hangingPunct="1">
              <a:defRPr/>
            </a:pPr>
            <a:r>
              <a:rPr lang="fr-FR" sz="4400" dirty="0">
                <a:latin typeface="Calibri" charset="0"/>
                <a:ea typeface="Calibri" charset="0"/>
                <a:cs typeface="Calibri" charset="0"/>
              </a:rPr>
              <a:t>3 areas (by </a:t>
            </a:r>
            <a:r>
              <a:rPr lang="fr-FR" sz="4400" dirty="0" err="1">
                <a:latin typeface="Calibri" charset="0"/>
                <a:ea typeface="Calibri" charset="0"/>
                <a:cs typeface="Calibri" charset="0"/>
              </a:rPr>
              <a:t>law</a:t>
            </a:r>
            <a:r>
              <a:rPr lang="fr-FR" sz="4400" dirty="0">
                <a:latin typeface="Calibri" charset="0"/>
                <a:ea typeface="Calibri" charset="0"/>
                <a:cs typeface="Calibri" charset="0"/>
              </a:rPr>
              <a:t>)</a:t>
            </a:r>
          </a:p>
        </p:txBody>
      </p:sp>
      <p:sp>
        <p:nvSpPr>
          <p:cNvPr id="124931" name="ZoneTexte 4">
            <a:extLst>
              <a:ext uri="{FF2B5EF4-FFF2-40B4-BE49-F238E27FC236}">
                <a16:creationId xmlns:a16="http://schemas.microsoft.com/office/drawing/2014/main" xmlns="" id="{360467A2-6301-4B4B-BF99-A51215932EB9}"/>
              </a:ext>
            </a:extLst>
          </p:cNvPr>
          <p:cNvSpPr txBox="1">
            <a:spLocks noChangeArrowheads="1"/>
          </p:cNvSpPr>
          <p:nvPr/>
        </p:nvSpPr>
        <p:spPr bwMode="auto">
          <a:xfrm>
            <a:off x="684213" y="2636838"/>
            <a:ext cx="4967287" cy="7699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4400" dirty="0" err="1"/>
              <a:t>Criteria</a:t>
            </a:r>
            <a:endParaRPr lang="fr-FR" altLang="fr-FR" sz="4400" dirty="0"/>
          </a:p>
        </p:txBody>
      </p:sp>
      <p:sp>
        <p:nvSpPr>
          <p:cNvPr id="124932" name="ZoneTexte 5">
            <a:extLst>
              <a:ext uri="{FF2B5EF4-FFF2-40B4-BE49-F238E27FC236}">
                <a16:creationId xmlns:a16="http://schemas.microsoft.com/office/drawing/2014/main" xmlns="" id="{AA7D3F22-2C94-1048-9988-7C0BC8E52BCF}"/>
              </a:ext>
            </a:extLst>
          </p:cNvPr>
          <p:cNvSpPr txBox="1">
            <a:spLocks noChangeArrowheads="1"/>
          </p:cNvSpPr>
          <p:nvPr/>
        </p:nvSpPr>
        <p:spPr bwMode="auto">
          <a:xfrm>
            <a:off x="683568" y="4653136"/>
            <a:ext cx="4968875" cy="107721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dirty="0"/>
              <a:t>Performance </a:t>
            </a:r>
            <a:r>
              <a:rPr lang="fr-FR" altLang="fr-FR" dirty="0" err="1"/>
              <a:t>indicators</a:t>
            </a:r>
            <a:endParaRPr lang="fr-FR" altLang="fr-FR" dirty="0"/>
          </a:p>
          <a:p>
            <a:pPr eaLnBrk="1" hangingPunct="1">
              <a:spcBef>
                <a:spcPct val="0"/>
              </a:spcBef>
              <a:buFontTx/>
              <a:buNone/>
            </a:pPr>
            <a:r>
              <a:rPr lang="fr-FR" altLang="fr-FR" dirty="0"/>
              <a:t>Min / </a:t>
            </a:r>
            <a:r>
              <a:rPr lang="fr-FR" altLang="fr-FR" dirty="0" err="1"/>
              <a:t>Ref</a:t>
            </a:r>
            <a:r>
              <a:rPr lang="fr-FR" altLang="fr-FR" dirty="0"/>
              <a:t> </a:t>
            </a:r>
          </a:p>
        </p:txBody>
      </p:sp>
      <p:sp>
        <p:nvSpPr>
          <p:cNvPr id="7" name="ZoneTexte 6">
            <a:extLst>
              <a:ext uri="{FF2B5EF4-FFF2-40B4-BE49-F238E27FC236}">
                <a16:creationId xmlns:a16="http://schemas.microsoft.com/office/drawing/2014/main" xmlns="" id="{C9A66E73-2D46-9A44-B8AE-18DD365D307B}"/>
              </a:ext>
            </a:extLst>
          </p:cNvPr>
          <p:cNvSpPr txBox="1"/>
          <p:nvPr/>
        </p:nvSpPr>
        <p:spPr>
          <a:xfrm>
            <a:off x="684213" y="5877272"/>
            <a:ext cx="4967287" cy="768350"/>
          </a:xfrm>
          <a:prstGeom prst="rect">
            <a:avLst/>
          </a:prstGeom>
          <a:solidFill>
            <a:srgbClr val="FFFF00"/>
          </a:solidFill>
        </p:spPr>
        <p:txBody>
          <a:bodyPr>
            <a:spAutoFit/>
          </a:bodyPr>
          <a:lstStyle/>
          <a:p>
            <a:pPr eaLnBrk="1" hangingPunct="1">
              <a:defRPr/>
            </a:pPr>
            <a:r>
              <a:rPr lang="fr-FR" sz="4400" dirty="0">
                <a:latin typeface="Calibri" charset="0"/>
                <a:ea typeface="Calibri" charset="0"/>
                <a:cs typeface="Calibri" charset="0"/>
              </a:rPr>
              <a:t>Source/Evidence</a:t>
            </a:r>
          </a:p>
        </p:txBody>
      </p:sp>
      <p:pic>
        <p:nvPicPr>
          <p:cNvPr id="4" name="Image 3">
            <a:extLst>
              <a:ext uri="{FF2B5EF4-FFF2-40B4-BE49-F238E27FC236}">
                <a16:creationId xmlns:a16="http://schemas.microsoft.com/office/drawing/2014/main" xmlns="" id="{CF3C9DD1-FF88-EB42-88B0-59FE48FA0A4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3859213"/>
            <a:ext cx="2016125" cy="20907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Image 7">
            <a:extLst>
              <a:ext uri="{FF2B5EF4-FFF2-40B4-BE49-F238E27FC236}">
                <a16:creationId xmlns:a16="http://schemas.microsoft.com/office/drawing/2014/main" xmlns="" id="{D10E102A-1D52-2C4D-94EA-B68CE855FB86}"/>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1484313"/>
            <a:ext cx="2046288" cy="19224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10" name="Connecteur droit 9">
            <a:extLst>
              <a:ext uri="{FF2B5EF4-FFF2-40B4-BE49-F238E27FC236}">
                <a16:creationId xmlns:a16="http://schemas.microsoft.com/office/drawing/2014/main" xmlns="" id="{2CFDE212-767D-BC48-8382-F22207026908}"/>
              </a:ext>
            </a:extLst>
          </p:cNvPr>
          <p:cNvCxnSpPr/>
          <p:nvPr/>
        </p:nvCxnSpPr>
        <p:spPr>
          <a:xfrm>
            <a:off x="684213" y="3644900"/>
            <a:ext cx="7518400" cy="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ZoneTexte 5">
            <a:extLst>
              <a:ext uri="{FF2B5EF4-FFF2-40B4-BE49-F238E27FC236}">
                <a16:creationId xmlns:a16="http://schemas.microsoft.com/office/drawing/2014/main" xmlns="" id="{F3224E28-7023-704A-8CD3-4039F11E3EF5}"/>
              </a:ext>
            </a:extLst>
          </p:cNvPr>
          <p:cNvSpPr txBox="1">
            <a:spLocks noChangeArrowheads="1"/>
          </p:cNvSpPr>
          <p:nvPr/>
        </p:nvSpPr>
        <p:spPr bwMode="auto">
          <a:xfrm>
            <a:off x="703263" y="3789040"/>
            <a:ext cx="4968875" cy="707886"/>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4000" dirty="0"/>
              <a:t>Standard</a:t>
            </a:r>
          </a:p>
        </p:txBody>
      </p:sp>
    </p:spTree>
    <p:extLst>
      <p:ext uri="{BB962C8B-B14F-4D97-AF65-F5344CB8AC3E}">
        <p14:creationId xmlns:p14="http://schemas.microsoft.com/office/powerpoint/2010/main" xmlns="" val="101072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re 1">
            <a:extLst>
              <a:ext uri="{FF2B5EF4-FFF2-40B4-BE49-F238E27FC236}">
                <a16:creationId xmlns:a16="http://schemas.microsoft.com/office/drawing/2014/main" xmlns="" id="{DCB96DB3-95D5-FF41-9C5A-7316963D4321}"/>
              </a:ext>
            </a:extLst>
          </p:cNvPr>
          <p:cNvSpPr txBox="1">
            <a:spLocks/>
          </p:cNvSpPr>
          <p:nvPr/>
        </p:nvSpPr>
        <p:spPr>
          <a:xfrm>
            <a:off x="120649" y="125413"/>
            <a:ext cx="8081963"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fr-FR" sz="3200" b="1" dirty="0"/>
              <a:t>Evaluation </a:t>
            </a:r>
            <a:r>
              <a:rPr lang="fr-FR" sz="3200" b="1" dirty="0" err="1"/>
              <a:t>framework</a:t>
            </a:r>
            <a:r>
              <a:rPr lang="fr-FR" sz="3200" b="1" dirty="0"/>
              <a:t> as </a:t>
            </a:r>
            <a:r>
              <a:rPr lang="fr-FR" sz="3200" b="1" dirty="0" err="1"/>
              <a:t>presented</a:t>
            </a:r>
            <a:r>
              <a:rPr lang="fr-FR" sz="3200" b="1" dirty="0"/>
              <a:t> </a:t>
            </a:r>
            <a:r>
              <a:rPr lang="fr-FR" sz="3200" b="1" dirty="0" err="1"/>
              <a:t>today</a:t>
            </a:r>
            <a:endParaRPr lang="fr-FR" sz="3200" b="1" dirty="0"/>
          </a:p>
        </p:txBody>
      </p:sp>
      <p:sp>
        <p:nvSpPr>
          <p:cNvPr id="2" name="ZoneTexte 1">
            <a:extLst>
              <a:ext uri="{FF2B5EF4-FFF2-40B4-BE49-F238E27FC236}">
                <a16:creationId xmlns:a16="http://schemas.microsoft.com/office/drawing/2014/main" xmlns="" id="{BC2D033D-3FF6-2E4B-BE03-795D28A61B4E}"/>
              </a:ext>
            </a:extLst>
          </p:cNvPr>
          <p:cNvSpPr txBox="1"/>
          <p:nvPr/>
        </p:nvSpPr>
        <p:spPr>
          <a:xfrm>
            <a:off x="684213" y="764704"/>
            <a:ext cx="4967287" cy="769937"/>
          </a:xfrm>
          <a:prstGeom prst="rect">
            <a:avLst/>
          </a:prstGeom>
          <a:solidFill>
            <a:srgbClr val="FFFF00"/>
          </a:solidFill>
        </p:spPr>
        <p:txBody>
          <a:bodyPr>
            <a:spAutoFit/>
          </a:bodyPr>
          <a:lstStyle/>
          <a:p>
            <a:pPr eaLnBrk="1" hangingPunct="1">
              <a:defRPr/>
            </a:pPr>
            <a:r>
              <a:rPr lang="fr-FR" sz="4400" dirty="0">
                <a:latin typeface="Calibri" charset="0"/>
                <a:ea typeface="Calibri" charset="0"/>
                <a:cs typeface="Calibri" charset="0"/>
              </a:rPr>
              <a:t>3 areas (by </a:t>
            </a:r>
            <a:r>
              <a:rPr lang="fr-FR" sz="4400" dirty="0" err="1">
                <a:latin typeface="Calibri" charset="0"/>
                <a:ea typeface="Calibri" charset="0"/>
                <a:cs typeface="Calibri" charset="0"/>
              </a:rPr>
              <a:t>law</a:t>
            </a:r>
            <a:r>
              <a:rPr lang="fr-FR" sz="4400" dirty="0">
                <a:latin typeface="Calibri" charset="0"/>
                <a:ea typeface="Calibri" charset="0"/>
                <a:cs typeface="Calibri" charset="0"/>
              </a:rPr>
              <a:t>)</a:t>
            </a:r>
          </a:p>
        </p:txBody>
      </p:sp>
      <p:sp>
        <p:nvSpPr>
          <p:cNvPr id="124931" name="ZoneTexte 4">
            <a:extLst>
              <a:ext uri="{FF2B5EF4-FFF2-40B4-BE49-F238E27FC236}">
                <a16:creationId xmlns:a16="http://schemas.microsoft.com/office/drawing/2014/main" xmlns="" id="{360467A2-6301-4B4B-BF99-A51215932EB9}"/>
              </a:ext>
            </a:extLst>
          </p:cNvPr>
          <p:cNvSpPr txBox="1">
            <a:spLocks noChangeArrowheads="1"/>
          </p:cNvSpPr>
          <p:nvPr/>
        </p:nvSpPr>
        <p:spPr bwMode="auto">
          <a:xfrm>
            <a:off x="684213" y="2636838"/>
            <a:ext cx="4967287" cy="7699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4400" dirty="0"/>
              <a:t>Standard</a:t>
            </a:r>
          </a:p>
        </p:txBody>
      </p:sp>
      <p:sp>
        <p:nvSpPr>
          <p:cNvPr id="7" name="ZoneTexte 6">
            <a:extLst>
              <a:ext uri="{FF2B5EF4-FFF2-40B4-BE49-F238E27FC236}">
                <a16:creationId xmlns:a16="http://schemas.microsoft.com/office/drawing/2014/main" xmlns="" id="{C9A66E73-2D46-9A44-B8AE-18DD365D307B}"/>
              </a:ext>
            </a:extLst>
          </p:cNvPr>
          <p:cNvSpPr txBox="1"/>
          <p:nvPr/>
        </p:nvSpPr>
        <p:spPr>
          <a:xfrm>
            <a:off x="684213" y="5081588"/>
            <a:ext cx="4967287" cy="768350"/>
          </a:xfrm>
          <a:prstGeom prst="rect">
            <a:avLst/>
          </a:prstGeom>
          <a:solidFill>
            <a:srgbClr val="FFFF00"/>
          </a:solidFill>
        </p:spPr>
        <p:txBody>
          <a:bodyPr>
            <a:spAutoFit/>
          </a:bodyPr>
          <a:lstStyle/>
          <a:p>
            <a:pPr eaLnBrk="1" hangingPunct="1">
              <a:defRPr/>
            </a:pPr>
            <a:r>
              <a:rPr lang="fr-FR" sz="4400" dirty="0">
                <a:latin typeface="Calibri" charset="0"/>
                <a:ea typeface="Calibri" charset="0"/>
                <a:cs typeface="Calibri" charset="0"/>
              </a:rPr>
              <a:t>Source/Evidence</a:t>
            </a:r>
          </a:p>
        </p:txBody>
      </p:sp>
      <p:pic>
        <p:nvPicPr>
          <p:cNvPr id="4" name="Image 3">
            <a:extLst>
              <a:ext uri="{FF2B5EF4-FFF2-40B4-BE49-F238E27FC236}">
                <a16:creationId xmlns:a16="http://schemas.microsoft.com/office/drawing/2014/main" xmlns="" id="{CF3C9DD1-FF88-EB42-88B0-59FE48FA0A4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3859213"/>
            <a:ext cx="2016125" cy="20907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Image 7">
            <a:extLst>
              <a:ext uri="{FF2B5EF4-FFF2-40B4-BE49-F238E27FC236}">
                <a16:creationId xmlns:a16="http://schemas.microsoft.com/office/drawing/2014/main" xmlns="" id="{D10E102A-1D52-2C4D-94EA-B68CE855FB86}"/>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1484313"/>
            <a:ext cx="2046288" cy="19224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10" name="Connecteur droit 9">
            <a:extLst>
              <a:ext uri="{FF2B5EF4-FFF2-40B4-BE49-F238E27FC236}">
                <a16:creationId xmlns:a16="http://schemas.microsoft.com/office/drawing/2014/main" xmlns="" id="{2CFDE212-767D-BC48-8382-F22207026908}"/>
              </a:ext>
            </a:extLst>
          </p:cNvPr>
          <p:cNvCxnSpPr/>
          <p:nvPr/>
        </p:nvCxnSpPr>
        <p:spPr>
          <a:xfrm>
            <a:off x="684213" y="3644900"/>
            <a:ext cx="7518400" cy="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xmlns="" id="{A117DCD3-813F-734E-81C7-0EA78EFC2BB6}"/>
              </a:ext>
            </a:extLst>
          </p:cNvPr>
          <p:cNvSpPr txBox="1"/>
          <p:nvPr/>
        </p:nvSpPr>
        <p:spPr>
          <a:xfrm>
            <a:off x="683568" y="1700808"/>
            <a:ext cx="4967287" cy="769441"/>
          </a:xfrm>
          <a:prstGeom prst="rect">
            <a:avLst/>
          </a:prstGeom>
          <a:solidFill>
            <a:srgbClr val="FFFF00"/>
          </a:solidFill>
        </p:spPr>
        <p:txBody>
          <a:bodyPr>
            <a:spAutoFit/>
          </a:bodyPr>
          <a:lstStyle/>
          <a:p>
            <a:pPr eaLnBrk="1" hangingPunct="1">
              <a:defRPr/>
            </a:pPr>
            <a:r>
              <a:rPr lang="fr-FR" sz="4400" dirty="0">
                <a:latin typeface="Calibri" charset="0"/>
                <a:ea typeface="Calibri" charset="0"/>
                <a:cs typeface="Calibri" charset="0"/>
              </a:rPr>
              <a:t>6 </a:t>
            </a:r>
            <a:r>
              <a:rPr lang="fr-FR" sz="4400" dirty="0" err="1">
                <a:latin typeface="Calibri" charset="0"/>
                <a:ea typeface="Calibri" charset="0"/>
                <a:cs typeface="Calibri" charset="0"/>
              </a:rPr>
              <a:t>domains</a:t>
            </a:r>
            <a:endParaRPr lang="fr-FR" sz="4400" dirty="0">
              <a:latin typeface="Calibri" charset="0"/>
              <a:ea typeface="Calibri" charset="0"/>
              <a:cs typeface="Calibri" charset="0"/>
            </a:endParaRPr>
          </a:p>
        </p:txBody>
      </p:sp>
      <p:sp>
        <p:nvSpPr>
          <p:cNvPr id="12" name="ZoneTexte 4">
            <a:extLst>
              <a:ext uri="{FF2B5EF4-FFF2-40B4-BE49-F238E27FC236}">
                <a16:creationId xmlns:a16="http://schemas.microsoft.com/office/drawing/2014/main" xmlns="" id="{7B1E65C6-359A-8C4F-819A-4922FC779B42}"/>
              </a:ext>
            </a:extLst>
          </p:cNvPr>
          <p:cNvSpPr txBox="1">
            <a:spLocks noChangeArrowheads="1"/>
          </p:cNvSpPr>
          <p:nvPr/>
        </p:nvSpPr>
        <p:spPr bwMode="auto">
          <a:xfrm>
            <a:off x="683568" y="3955207"/>
            <a:ext cx="4967287" cy="7699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4400" dirty="0" err="1"/>
              <a:t>Criteria</a:t>
            </a:r>
            <a:endParaRPr lang="fr-FR" altLang="fr-FR" sz="4400" dirty="0"/>
          </a:p>
        </p:txBody>
      </p:sp>
    </p:spTree>
    <p:extLst>
      <p:ext uri="{BB962C8B-B14F-4D97-AF65-F5344CB8AC3E}">
        <p14:creationId xmlns:p14="http://schemas.microsoft.com/office/powerpoint/2010/main" xmlns="" val="1291131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1404060"/>
            <a:ext cx="7488832"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3200" b="1" dirty="0">
                <a:latin typeface="Calibri" panose="020F0502020204030204" pitchFamily="34" charset="0"/>
                <a:cs typeface="Times New Roman" panose="02020603050405020304" pitchFamily="18" charset="0"/>
              </a:rPr>
              <a:t>Main structure of the day 9h45-14 h </a:t>
            </a:r>
          </a:p>
          <a:p>
            <a:endParaRPr lang="en-GB" altLang="fr-FR" sz="2400" dirty="0">
              <a:latin typeface="Calibri" panose="020F0502020204030204" pitchFamily="34" charset="0"/>
              <a:cs typeface="Times New Roman" panose="02020603050405020304" pitchFamily="18" charset="0"/>
            </a:endParaRPr>
          </a:p>
          <a:p>
            <a:r>
              <a:rPr lang="en-GB" altLang="fr-FR" sz="2400" dirty="0">
                <a:latin typeface="Calibri" panose="020F0502020204030204" pitchFamily="34" charset="0"/>
                <a:cs typeface="Times New Roman" panose="02020603050405020304" pitchFamily="18" charset="0"/>
              </a:rPr>
              <a:t>Short presentations / discussions </a:t>
            </a:r>
          </a:p>
          <a:p>
            <a:endParaRPr lang="en-GB" altLang="fr-FR" sz="2400" dirty="0">
              <a:latin typeface="Calibri" panose="020F0502020204030204" pitchFamily="34" charset="0"/>
              <a:cs typeface="Times New Roman" panose="02020603050405020304" pitchFamily="18" charset="0"/>
            </a:endParaRPr>
          </a:p>
          <a:p>
            <a:r>
              <a:rPr lang="en-GB" altLang="fr-FR" sz="2400" dirty="0">
                <a:latin typeface="Calibri" panose="020F0502020204030204" pitchFamily="34" charset="0"/>
                <a:cs typeface="Times New Roman" panose="02020603050405020304" pitchFamily="18" charset="0"/>
              </a:rPr>
              <a:t>Introduction </a:t>
            </a:r>
          </a:p>
          <a:p>
            <a:pPr marL="457200" indent="-457200">
              <a:buAutoNum type="arabicPeriod"/>
            </a:pPr>
            <a:r>
              <a:rPr lang="en-GB" altLang="fr-FR" sz="2400" dirty="0">
                <a:latin typeface="Calibri" panose="020F0502020204030204" pitchFamily="34" charset="0"/>
                <a:cs typeface="Times New Roman" panose="02020603050405020304" pitchFamily="18" charset="0"/>
              </a:rPr>
              <a:t>Rationale, principles and approach</a:t>
            </a:r>
          </a:p>
          <a:p>
            <a:pPr marL="457200" indent="-457200">
              <a:buAutoNum type="arabicPeriod"/>
            </a:pPr>
            <a:r>
              <a:rPr lang="en-GB" altLang="fr-FR" sz="2400" dirty="0">
                <a:latin typeface="Calibri" panose="020F0502020204030204" pitchFamily="34" charset="0"/>
                <a:cs typeface="Times New Roman" panose="02020603050405020304" pitchFamily="18" charset="0"/>
              </a:rPr>
              <a:t>Evaluation frameworks</a:t>
            </a:r>
          </a:p>
          <a:p>
            <a:pPr marL="457200" indent="-457200">
              <a:buAutoNum type="arabicPeriod"/>
            </a:pPr>
            <a:r>
              <a:rPr lang="en-GB" altLang="fr-FR" sz="2400" dirty="0">
                <a:latin typeface="Calibri" panose="020F0502020204030204" pitchFamily="34" charset="0"/>
                <a:cs typeface="Times New Roman" panose="02020603050405020304" pitchFamily="18" charset="0"/>
              </a:rPr>
              <a:t>Scoring and thresholds </a:t>
            </a:r>
          </a:p>
          <a:p>
            <a:pPr marL="457200" indent="-457200">
              <a:buFontTx/>
              <a:buAutoNum type="arabicPeriod"/>
            </a:pPr>
            <a:r>
              <a:rPr lang="en-GB" altLang="fr-FR" sz="2400" dirty="0">
                <a:latin typeface="Calibri" panose="020F0502020204030204" pitchFamily="34" charset="0"/>
                <a:cs typeface="Times New Roman" panose="02020603050405020304" pitchFamily="18" charset="0"/>
              </a:rPr>
              <a:t>Evaluation methodology for internal / external</a:t>
            </a:r>
          </a:p>
          <a:p>
            <a:pPr marL="457200" indent="-457200">
              <a:buAutoNum type="arabicPeriod"/>
            </a:pPr>
            <a:endParaRPr lang="en-GB" altLang="fr-FR" sz="2400" dirty="0">
              <a:latin typeface="Calibri" panose="020F0502020204030204" pitchFamily="34" charset="0"/>
              <a:cs typeface="Times New Roman" panose="02020603050405020304" pitchFamily="18" charset="0"/>
            </a:endParaRPr>
          </a:p>
          <a:p>
            <a:endParaRPr lang="en-GB" altLang="fr-FR"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9803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xmlns="" id="{C8542EFD-B752-6F4E-9E4C-299FBEDF2C7B}"/>
              </a:ext>
            </a:extLst>
          </p:cNvPr>
          <p:cNvGraphicFramePr/>
          <p:nvPr>
            <p:extLst>
              <p:ext uri="{D42A27DB-BD31-4B8C-83A1-F6EECF244321}">
                <p14:modId xmlns:p14="http://schemas.microsoft.com/office/powerpoint/2010/main" xmlns="" val="1032656505"/>
              </p:ext>
            </p:extLst>
          </p:nvPr>
        </p:nvGraphicFramePr>
        <p:xfrm>
          <a:off x="-36512" y="692696"/>
          <a:ext cx="8568952" cy="616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11">
            <a:extLst>
              <a:ext uri="{FF2B5EF4-FFF2-40B4-BE49-F238E27FC236}">
                <a16:creationId xmlns:a16="http://schemas.microsoft.com/office/drawing/2014/main" xmlns="" id="{26AE5038-5992-0940-BF04-A956E21EFEDF}"/>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52320" y="2059062"/>
            <a:ext cx="655637" cy="5778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15">
            <a:extLst>
              <a:ext uri="{FF2B5EF4-FFF2-40B4-BE49-F238E27FC236}">
                <a16:creationId xmlns:a16="http://schemas.microsoft.com/office/drawing/2014/main" xmlns="" id="{096BA462-8B1E-B740-8577-427E664F299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17407" y="1458987"/>
            <a:ext cx="415925" cy="404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102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17D60E1B-2229-F14F-97EC-72FB22A4BB1C}"/>
              </a:ext>
            </a:extLst>
          </p:cNvPr>
          <p:cNvGraphicFramePr>
            <a:graphicFrameLocks noGrp="1"/>
          </p:cNvGraphicFramePr>
          <p:nvPr>
            <p:extLst>
              <p:ext uri="{D42A27DB-BD31-4B8C-83A1-F6EECF244321}">
                <p14:modId xmlns:p14="http://schemas.microsoft.com/office/powerpoint/2010/main" xmlns="" val="3098308775"/>
              </p:ext>
            </p:extLst>
          </p:nvPr>
        </p:nvGraphicFramePr>
        <p:xfrm>
          <a:off x="755576" y="980729"/>
          <a:ext cx="6699184" cy="5963857"/>
        </p:xfrm>
        <a:graphic>
          <a:graphicData uri="http://schemas.openxmlformats.org/drawingml/2006/table">
            <a:tbl>
              <a:tblPr firstRow="1" firstCol="1" bandRow="1">
                <a:tableStyleId>{5C22544A-7EE6-4342-B048-85BDC9FD1C3A}</a:tableStyleId>
              </a:tblPr>
              <a:tblGrid>
                <a:gridCol w="1988450">
                  <a:extLst>
                    <a:ext uri="{9D8B030D-6E8A-4147-A177-3AD203B41FA5}">
                      <a16:colId xmlns:a16="http://schemas.microsoft.com/office/drawing/2014/main" xmlns="" val="672559372"/>
                    </a:ext>
                  </a:extLst>
                </a:gridCol>
                <a:gridCol w="4710734">
                  <a:extLst>
                    <a:ext uri="{9D8B030D-6E8A-4147-A177-3AD203B41FA5}">
                      <a16:colId xmlns:a16="http://schemas.microsoft.com/office/drawing/2014/main" xmlns="" val="3778389331"/>
                    </a:ext>
                  </a:extLst>
                </a:gridCol>
              </a:tblGrid>
              <a:tr h="661451">
                <a:tc>
                  <a:txBody>
                    <a:bodyPr/>
                    <a:lstStyle/>
                    <a:p>
                      <a:pPr algn="just">
                        <a:lnSpc>
                          <a:spcPct val="107000"/>
                        </a:lnSpc>
                        <a:spcAft>
                          <a:spcPts val="0"/>
                        </a:spcAft>
                      </a:pPr>
                      <a:r>
                        <a:rPr lang="en-GB" sz="1400">
                          <a:effectLst/>
                          <a:latin typeface="+mj-lt"/>
                        </a:rPr>
                        <a:t>Domain</a:t>
                      </a:r>
                      <a:endParaRPr lang="fr-FR"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400">
                          <a:effectLst/>
                          <a:latin typeface="+mj-lt"/>
                        </a:rPr>
                        <a:t>Domains are the major areas of the quality assurance system that are subject to evaluation.</a:t>
                      </a:r>
                      <a:endParaRPr lang="fr-FR" sz="1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53526426"/>
                  </a:ext>
                </a:extLst>
              </a:tr>
              <a:tr h="1915251">
                <a:tc>
                  <a:txBody>
                    <a:bodyPr/>
                    <a:lstStyle/>
                    <a:p>
                      <a:pPr algn="just">
                        <a:lnSpc>
                          <a:spcPct val="107000"/>
                        </a:lnSpc>
                        <a:spcAft>
                          <a:spcPts val="0"/>
                        </a:spcAft>
                      </a:pPr>
                      <a:r>
                        <a:rPr lang="en-GB" sz="1400">
                          <a:effectLst/>
                          <a:latin typeface="+mj-lt"/>
                        </a:rPr>
                        <a:t>Standard</a:t>
                      </a:r>
                      <a:endParaRPr lang="fr-FR"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400" dirty="0">
                          <a:effectLst/>
                          <a:latin typeface="+mj-lt"/>
                        </a:rPr>
                        <a:t>Standards indicate </a:t>
                      </a:r>
                      <a:r>
                        <a:rPr lang="en-GB" sz="1400" b="1" dirty="0">
                          <a:effectLst/>
                          <a:latin typeface="+mj-lt"/>
                        </a:rPr>
                        <a:t>the expected level of requirements and conditions by which quality is assessed or that must be achieved</a:t>
                      </a:r>
                      <a:r>
                        <a:rPr lang="en-GB" sz="1400" dirty="0">
                          <a:effectLst/>
                          <a:latin typeface="+mj-lt"/>
                        </a:rPr>
                        <a:t> by higher education institutions and their programs for accreditation or certification. In order to correctly judge whether a particular quality standard is met or not, a standard must be formulated clearly and explicitly and linked to specific criteria, which can be divided into (more operational) indicators/guidelines.</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5771342"/>
                  </a:ext>
                </a:extLst>
              </a:tr>
              <a:tr h="1287628">
                <a:tc>
                  <a:txBody>
                    <a:bodyPr/>
                    <a:lstStyle/>
                    <a:p>
                      <a:pPr algn="just">
                        <a:lnSpc>
                          <a:spcPct val="107000"/>
                        </a:lnSpc>
                        <a:spcAft>
                          <a:spcPts val="0"/>
                        </a:spcAft>
                      </a:pPr>
                      <a:r>
                        <a:rPr lang="en-GB" sz="1400" dirty="0">
                          <a:effectLst/>
                          <a:latin typeface="+mj-lt"/>
                        </a:rPr>
                        <a:t>Criteria/ guidelines (as per ESG wording)</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400" dirty="0">
                          <a:effectLst/>
                          <a:latin typeface="+mj-lt"/>
                        </a:rPr>
                        <a:t>Criteria are </a:t>
                      </a:r>
                      <a:r>
                        <a:rPr lang="en-GB" sz="1400" b="1" dirty="0">
                          <a:effectLst/>
                          <a:latin typeface="+mj-lt"/>
                        </a:rPr>
                        <a:t>control/guiding points/lines that determine the realisation/fulfilment of the standards. </a:t>
                      </a:r>
                      <a:r>
                        <a:rPr lang="en-GB" sz="1400" dirty="0">
                          <a:effectLst/>
                          <a:latin typeface="+mj-lt"/>
                        </a:rPr>
                        <a:t>The criteria detail the requirements and conditions to be met in order to reach the standard, and provide the quantitative and qualitative basis on which an evaluative conclusion is drawn.</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3706598"/>
                  </a:ext>
                </a:extLst>
              </a:tr>
              <a:tr h="2017460">
                <a:tc>
                  <a:txBody>
                    <a:bodyPr/>
                    <a:lstStyle/>
                    <a:p>
                      <a:pPr>
                        <a:lnSpc>
                          <a:spcPct val="107000"/>
                        </a:lnSpc>
                        <a:spcAft>
                          <a:spcPts val="0"/>
                        </a:spcAft>
                      </a:pPr>
                      <a:r>
                        <a:rPr lang="en-GB" sz="1400">
                          <a:effectLst/>
                          <a:latin typeface="+mj-lt"/>
                        </a:rPr>
                        <a:t>Evidence</a:t>
                      </a:r>
                      <a:endParaRPr lang="fr-FR"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400" dirty="0">
                          <a:effectLst/>
                          <a:latin typeface="+mj-lt"/>
                        </a:rPr>
                        <a:t>Evidence is the data used to determine </a:t>
                      </a:r>
                      <a:r>
                        <a:rPr lang="en-GB" sz="1400" b="1" dirty="0">
                          <a:effectLst/>
                          <a:latin typeface="+mj-lt"/>
                        </a:rPr>
                        <a:t>the achievement of the standards </a:t>
                      </a:r>
                      <a:r>
                        <a:rPr lang="en-GB" sz="1400" dirty="0">
                          <a:effectLst/>
                          <a:latin typeface="+mj-lt"/>
                        </a:rPr>
                        <a:t>though the criteria Evidence can be either qualitative or quantitative. They must be collected regularly. To do this, the HEI is encouraged to provide empirical data, for example by developing a statistical system.</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82163786"/>
                  </a:ext>
                </a:extLst>
              </a:tr>
            </a:tbl>
          </a:graphicData>
        </a:graphic>
      </p:graphicFrame>
      <p:sp>
        <p:nvSpPr>
          <p:cNvPr id="3" name="Rectangle 1">
            <a:extLst>
              <a:ext uri="{FF2B5EF4-FFF2-40B4-BE49-F238E27FC236}">
                <a16:creationId xmlns:a16="http://schemas.microsoft.com/office/drawing/2014/main" xmlns="" id="{2D65BB29-E102-AD49-987E-B389BE7533AA}"/>
              </a:ext>
            </a:extLst>
          </p:cNvPr>
          <p:cNvSpPr>
            <a:spLocks noChangeArrowheads="1"/>
          </p:cNvSpPr>
          <p:nvPr/>
        </p:nvSpPr>
        <p:spPr bwMode="auto">
          <a:xfrm>
            <a:off x="251520" y="312332"/>
            <a:ext cx="10652412" cy="938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28528" tIns="152352"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fr-FR" sz="2800" b="1" i="0" u="none" strike="noStrike" cap="none" normalizeH="0" baseline="0" dirty="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Definitions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0683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82E4187-AB0A-B74A-8B4C-88DF66760295}"/>
              </a:ext>
            </a:extLst>
          </p:cNvPr>
          <p:cNvSpPr/>
          <p:nvPr/>
        </p:nvSpPr>
        <p:spPr>
          <a:xfrm>
            <a:off x="323528" y="209962"/>
            <a:ext cx="7632848" cy="6786345"/>
          </a:xfrm>
          <a:prstGeom prst="rect">
            <a:avLst/>
          </a:prstGeom>
        </p:spPr>
        <p:txBody>
          <a:bodyPr wrap="square">
            <a:spAutoFit/>
          </a:bodyPr>
          <a:lstStyle/>
          <a:p>
            <a:pPr marL="342900" lvl="0" indent="-342900">
              <a:lnSpc>
                <a:spcPct val="107000"/>
              </a:lnSpc>
              <a:spcBef>
                <a:spcPts val="1200"/>
              </a:spcBef>
              <a:spcAft>
                <a:spcPts val="600"/>
              </a:spcAft>
              <a:buFont typeface="+mj-lt"/>
              <a:buAutoNum type="arabicPeriod"/>
            </a:pPr>
            <a:r>
              <a:rPr lang="en-GB" sz="2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Strategy and governance (domain A)</a:t>
            </a:r>
            <a:endParaRPr lang="fr-FR" sz="2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endParaRPr>
          </a:p>
          <a:p>
            <a:pPr indent="228600" algn="just">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Standard 1 : </a:t>
            </a:r>
            <a:r>
              <a:rPr lang="en-US" b="1" dirty="0">
                <a:latin typeface="Calibri" panose="020F0502020204030204" pitchFamily="34" charset="0"/>
                <a:ea typeface="Calibri" panose="020F0502020204030204" pitchFamily="34" charset="0"/>
                <a:cs typeface="Times New Roman" panose="02020603050405020304" pitchFamily="18" charset="0"/>
              </a:rPr>
              <a:t>The institution’s vision and strategic plan are in alignment with its mission. The institution has adequate policies, processes, procedures and instruments to realize its mission and implement its strategic plans.</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Criteria: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institution has set and published a mission statement.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institution’s strategies and policies comply with the mission statement.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strategy of the Institution is implementable and in consistency with the national development priorities.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institution is committed into the evaluation of quality, integrity, and effectiveness of its academic programs.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institution ensures the consistency of institutional and faculty/department strategies with a view to preventing conflicts.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institution assures equal opportunities for development and improvement between different units (faculty, </a:t>
            </a:r>
            <a:r>
              <a:rPr lang="en-US" dirty="0" err="1">
                <a:latin typeface="Calibri" panose="020F0502020204030204" pitchFamily="34" charset="0"/>
                <a:ea typeface="Calibri" panose="020F0502020204030204" pitchFamily="34" charset="0"/>
                <a:cs typeface="Times New Roman" panose="02020603050405020304" pitchFamily="18" charset="0"/>
              </a:rPr>
              <a:t>departements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programmes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institution has and ensures the establishment of mechanisms that ensure the implementation of the charter of values and its proper functioning.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institution has an action plan, based on priorities and broken down into monitoring indicators.</a:t>
            </a:r>
          </a:p>
          <a:p>
            <a:pPr marL="342900" lvl="0" indent="-342900" algn="just">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Etc.</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xmlns="" id="{33607FA8-37EB-6648-A9B0-8DB9CF0F1154}"/>
              </a:ext>
            </a:extLst>
          </p:cNvPr>
          <p:cNvSpPr txBox="1"/>
          <p:nvPr/>
        </p:nvSpPr>
        <p:spPr>
          <a:xfrm>
            <a:off x="5292080" y="260648"/>
            <a:ext cx="1296144" cy="369332"/>
          </a:xfrm>
          <a:prstGeom prst="rect">
            <a:avLst/>
          </a:prstGeom>
          <a:solidFill>
            <a:schemeClr val="accent2"/>
          </a:solidFill>
        </p:spPr>
        <p:txBody>
          <a:bodyPr wrap="square" rtlCol="0">
            <a:spAutoFit/>
          </a:bodyPr>
          <a:lstStyle/>
          <a:p>
            <a:r>
              <a:rPr lang="en-US" b="1" dirty="0">
                <a:latin typeface="+mj-lt"/>
              </a:rPr>
              <a:t>Domain</a:t>
            </a:r>
          </a:p>
        </p:txBody>
      </p:sp>
      <p:sp>
        <p:nvSpPr>
          <p:cNvPr id="4" name="ZoneTexte 3">
            <a:extLst>
              <a:ext uri="{FF2B5EF4-FFF2-40B4-BE49-F238E27FC236}">
                <a16:creationId xmlns:a16="http://schemas.microsoft.com/office/drawing/2014/main" xmlns="" id="{92CA82E3-C8D2-3E46-9BBA-3D4EA3868EF6}"/>
              </a:ext>
            </a:extLst>
          </p:cNvPr>
          <p:cNvSpPr txBox="1"/>
          <p:nvPr/>
        </p:nvSpPr>
        <p:spPr>
          <a:xfrm>
            <a:off x="6804248" y="1268760"/>
            <a:ext cx="1584176" cy="523220"/>
          </a:xfrm>
          <a:prstGeom prst="rect">
            <a:avLst/>
          </a:prstGeom>
          <a:solidFill>
            <a:schemeClr val="accent2"/>
          </a:solidFill>
        </p:spPr>
        <p:txBody>
          <a:bodyPr wrap="square" rtlCol="0">
            <a:spAutoFit/>
          </a:bodyPr>
          <a:lstStyle/>
          <a:p>
            <a:r>
              <a:rPr lang="en-US" sz="1400" b="1" dirty="0">
                <a:latin typeface="+mj-lt"/>
              </a:rPr>
              <a:t>To be expected, non negotiable</a:t>
            </a:r>
          </a:p>
        </p:txBody>
      </p:sp>
      <p:sp>
        <p:nvSpPr>
          <p:cNvPr id="5" name="ZoneTexte 4">
            <a:extLst>
              <a:ext uri="{FF2B5EF4-FFF2-40B4-BE49-F238E27FC236}">
                <a16:creationId xmlns:a16="http://schemas.microsoft.com/office/drawing/2014/main" xmlns="" id="{A55B939A-444C-EC44-AC38-768FD3E4B6CB}"/>
              </a:ext>
            </a:extLst>
          </p:cNvPr>
          <p:cNvSpPr txBox="1"/>
          <p:nvPr/>
        </p:nvSpPr>
        <p:spPr>
          <a:xfrm>
            <a:off x="1475656" y="1700808"/>
            <a:ext cx="4104456" cy="307777"/>
          </a:xfrm>
          <a:prstGeom prst="rect">
            <a:avLst/>
          </a:prstGeom>
          <a:solidFill>
            <a:schemeClr val="accent2"/>
          </a:solidFill>
        </p:spPr>
        <p:txBody>
          <a:bodyPr wrap="square" rtlCol="0">
            <a:spAutoFit/>
          </a:bodyPr>
          <a:lstStyle/>
          <a:p>
            <a:r>
              <a:rPr lang="en-US" sz="1400" b="1" dirty="0">
                <a:latin typeface="+mj-lt"/>
              </a:rPr>
              <a:t>Examples, to be amended, added or removed </a:t>
            </a:r>
          </a:p>
        </p:txBody>
      </p:sp>
    </p:spTree>
    <p:extLst>
      <p:ext uri="{BB962C8B-B14F-4D97-AF65-F5344CB8AC3E}">
        <p14:creationId xmlns:p14="http://schemas.microsoft.com/office/powerpoint/2010/main" xmlns="" val="95401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5">
            <a:extLst>
              <a:ext uri="{FF2B5EF4-FFF2-40B4-BE49-F238E27FC236}">
                <a16:creationId xmlns:a16="http://schemas.microsoft.com/office/drawing/2014/main" xmlns="" id="{61C6BEE1-7B42-1146-96AC-EB8FC0D51436}"/>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01CBFB0-4CDA-C94F-B15C-79012A92E17F}" type="slidenum">
              <a:rPr lang="en-US" altLang="fr-FR" sz="1200">
                <a:solidFill>
                  <a:srgbClr val="898989"/>
                </a:solidFill>
                <a:latin typeface="Arial" panose="020B0604020202020204" pitchFamily="34" charset="0"/>
              </a:rPr>
              <a:pPr>
                <a:spcBef>
                  <a:spcPct val="0"/>
                </a:spcBef>
                <a:buFontTx/>
                <a:buNone/>
              </a:pPr>
              <a:t>23</a:t>
            </a:fld>
            <a:endParaRPr lang="en-US" altLang="fr-FR" sz="1200">
              <a:solidFill>
                <a:srgbClr val="898989"/>
              </a:solidFill>
              <a:latin typeface="Arial" panose="020B0604020202020204" pitchFamily="34" charset="0"/>
            </a:endParaRPr>
          </a:p>
        </p:txBody>
      </p:sp>
      <p:grpSp>
        <p:nvGrpSpPr>
          <p:cNvPr id="17" name="Grouper 16">
            <a:extLst>
              <a:ext uri="{FF2B5EF4-FFF2-40B4-BE49-F238E27FC236}">
                <a16:creationId xmlns:a16="http://schemas.microsoft.com/office/drawing/2014/main" xmlns="" id="{70538A36-7DD8-D741-922C-DBC71CA1235A}"/>
              </a:ext>
            </a:extLst>
          </p:cNvPr>
          <p:cNvGrpSpPr>
            <a:grpSpLocks/>
          </p:cNvGrpSpPr>
          <p:nvPr/>
        </p:nvGrpSpPr>
        <p:grpSpPr bwMode="auto">
          <a:xfrm>
            <a:off x="5026025" y="1524000"/>
            <a:ext cx="4117975" cy="5019675"/>
            <a:chOff x="5025368" y="1524000"/>
            <a:chExt cx="4118632" cy="5020099"/>
          </a:xfrm>
        </p:grpSpPr>
        <p:pic>
          <p:nvPicPr>
            <p:cNvPr id="125959" name="Image 10" descr="Capture d’écran 2017-12-13 à 19.02.35.png">
              <a:extLst>
                <a:ext uri="{FF2B5EF4-FFF2-40B4-BE49-F238E27FC236}">
                  <a16:creationId xmlns:a16="http://schemas.microsoft.com/office/drawing/2014/main" xmlns="" id="{302A8C0B-8CC5-8648-B7E0-85175EE6BFB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1524000"/>
              <a:ext cx="18542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60" name="Image 13" descr="Capture d’écran 2017-12-13 à 19.13.59.png">
              <a:extLst>
                <a:ext uri="{FF2B5EF4-FFF2-40B4-BE49-F238E27FC236}">
                  <a16:creationId xmlns:a16="http://schemas.microsoft.com/office/drawing/2014/main" xmlns="" id="{583CB67A-A3F2-8F41-9E4E-7E1E36EE00B2}"/>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5368" y="3733800"/>
              <a:ext cx="4118632" cy="2810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 name="Grouper 15">
            <a:extLst>
              <a:ext uri="{FF2B5EF4-FFF2-40B4-BE49-F238E27FC236}">
                <a16:creationId xmlns:a16="http://schemas.microsoft.com/office/drawing/2014/main" xmlns="" id="{96B7D37E-20A7-8246-B310-554611FAA35E}"/>
              </a:ext>
            </a:extLst>
          </p:cNvPr>
          <p:cNvGrpSpPr>
            <a:grpSpLocks/>
          </p:cNvGrpSpPr>
          <p:nvPr/>
        </p:nvGrpSpPr>
        <p:grpSpPr bwMode="auto">
          <a:xfrm>
            <a:off x="812800" y="1524000"/>
            <a:ext cx="3149600" cy="4964113"/>
            <a:chOff x="812800" y="1524000"/>
            <a:chExt cx="3149600" cy="4963469"/>
          </a:xfrm>
        </p:grpSpPr>
        <p:pic>
          <p:nvPicPr>
            <p:cNvPr id="125957" name="Image 6" descr="Capture d’écran 2017-12-13 à 18.51.40.png">
              <a:extLst>
                <a:ext uri="{FF2B5EF4-FFF2-40B4-BE49-F238E27FC236}">
                  <a16:creationId xmlns:a16="http://schemas.microsoft.com/office/drawing/2014/main" xmlns="" id="{D08E4C05-A752-9142-BA90-C04705E5B24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1524000"/>
              <a:ext cx="2743200" cy="1674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58" name="Image 14" descr="Capture d’écran 2017-12-13 à 19.15.28.png">
              <a:extLst>
                <a:ext uri="{FF2B5EF4-FFF2-40B4-BE49-F238E27FC236}">
                  <a16:creationId xmlns:a16="http://schemas.microsoft.com/office/drawing/2014/main" xmlns="" id="{11294E09-FEAD-E647-8E70-A2FB8C3AECF7}"/>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2800" y="3816694"/>
              <a:ext cx="3149600" cy="267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itle 1">
            <a:extLst>
              <a:ext uri="{FF2B5EF4-FFF2-40B4-BE49-F238E27FC236}">
                <a16:creationId xmlns:a16="http://schemas.microsoft.com/office/drawing/2014/main" xmlns="" id="{D41BF325-6DEC-2341-B502-D441B8D01E7B}"/>
              </a:ext>
            </a:extLst>
          </p:cNvPr>
          <p:cNvSpPr txBox="1">
            <a:spLocks/>
          </p:cNvSpPr>
          <p:nvPr/>
        </p:nvSpPr>
        <p:spPr>
          <a:xfrm>
            <a:off x="392113" y="304800"/>
            <a:ext cx="8294687" cy="1027113"/>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GB" sz="4000">
                <a:solidFill>
                  <a:srgbClr val="C00000"/>
                </a:solidFill>
                <a:latin typeface="+mn-lt"/>
              </a:rPr>
              <a:t>A quality framework for all institutions</a:t>
            </a:r>
            <a:endParaRPr lang="en-GB" sz="4000" dirty="0">
              <a:solidFill>
                <a:srgbClr val="C00000"/>
              </a:solidFill>
              <a:latin typeface="+mn-lt"/>
            </a:endParaRPr>
          </a:p>
        </p:txBody>
      </p:sp>
    </p:spTree>
    <p:extLst>
      <p:ext uri="{BB962C8B-B14F-4D97-AF65-F5344CB8AC3E}">
        <p14:creationId xmlns:p14="http://schemas.microsoft.com/office/powerpoint/2010/main" xmlns="" val="49571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5">
            <a:extLst>
              <a:ext uri="{FF2B5EF4-FFF2-40B4-BE49-F238E27FC236}">
                <a16:creationId xmlns:a16="http://schemas.microsoft.com/office/drawing/2014/main" xmlns="" id="{084725BB-6B7D-7442-B75E-14EA385A8E8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B69E4EA-F2B0-AD43-94E4-C852825ED413}" type="slidenum">
              <a:rPr lang="en-US" altLang="fr-FR" sz="1200">
                <a:solidFill>
                  <a:srgbClr val="898989"/>
                </a:solidFill>
                <a:latin typeface="Arial" panose="020B0604020202020204" pitchFamily="34" charset="0"/>
              </a:rPr>
              <a:pPr>
                <a:spcBef>
                  <a:spcPct val="0"/>
                </a:spcBef>
                <a:buFontTx/>
                <a:buNone/>
              </a:pPr>
              <a:t>24</a:t>
            </a:fld>
            <a:endParaRPr lang="en-US" altLang="fr-FR" sz="1200">
              <a:solidFill>
                <a:srgbClr val="898989"/>
              </a:solidFill>
              <a:latin typeface="Arial" panose="020B0604020202020204" pitchFamily="34" charset="0"/>
            </a:endParaRPr>
          </a:p>
        </p:txBody>
      </p:sp>
      <p:pic>
        <p:nvPicPr>
          <p:cNvPr id="7" name="Image 6" descr="Capture d’écran 2017-12-13 à 18.51.40.png">
            <a:extLst>
              <a:ext uri="{FF2B5EF4-FFF2-40B4-BE49-F238E27FC236}">
                <a16:creationId xmlns:a16="http://schemas.microsoft.com/office/drawing/2014/main" xmlns="" id="{3C82A527-D881-9146-B31B-FB3EBF9B49F7}"/>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524000"/>
            <a:ext cx="2743200" cy="167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0" descr="Capture d’écran 2017-12-13 à 19.02.35.png">
            <a:extLst>
              <a:ext uri="{FF2B5EF4-FFF2-40B4-BE49-F238E27FC236}">
                <a16:creationId xmlns:a16="http://schemas.microsoft.com/office/drawing/2014/main" xmlns="" id="{89F78266-4575-E349-903D-8E5453FD06E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1524000"/>
            <a:ext cx="18542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ZoneTexte 11">
            <a:extLst>
              <a:ext uri="{FF2B5EF4-FFF2-40B4-BE49-F238E27FC236}">
                <a16:creationId xmlns:a16="http://schemas.microsoft.com/office/drawing/2014/main" xmlns="" id="{9433A28E-08DE-1144-9C75-33493246CB3E}"/>
              </a:ext>
            </a:extLst>
          </p:cNvPr>
          <p:cNvSpPr txBox="1"/>
          <p:nvPr/>
        </p:nvSpPr>
        <p:spPr>
          <a:xfrm>
            <a:off x="762000" y="4114800"/>
            <a:ext cx="8077200" cy="954107"/>
          </a:xfrm>
          <a:prstGeom prst="rect">
            <a:avLst/>
          </a:prstGeom>
          <a:solidFill>
            <a:schemeClr val="accent5">
              <a:lumMod val="20000"/>
              <a:lumOff val="80000"/>
            </a:schemeClr>
          </a:solidFill>
        </p:spPr>
        <p:txBody>
          <a:bodyPr>
            <a:spAutoFit/>
          </a:bodyPr>
          <a:lstStyle/>
          <a:p>
            <a:pPr marL="285750" indent="-285750" eaLnBrk="1" hangingPunct="1">
              <a:buFont typeface="Arial"/>
              <a:buChar char="•"/>
              <a:defRPr/>
            </a:pPr>
            <a:r>
              <a:rPr lang="en-US" sz="2800" dirty="0">
                <a:latin typeface="Arial" charset="0"/>
                <a:ea typeface="ＭＳ Ｐゴシック" charset="0"/>
                <a:cs typeface="ＭＳ Ｐゴシック" charset="0"/>
              </a:rPr>
              <a:t>The university has developed a research strategy in line with its mission</a:t>
            </a:r>
          </a:p>
        </p:txBody>
      </p:sp>
      <p:sp>
        <p:nvSpPr>
          <p:cNvPr id="13" name="Rectangle 12">
            <a:extLst>
              <a:ext uri="{FF2B5EF4-FFF2-40B4-BE49-F238E27FC236}">
                <a16:creationId xmlns:a16="http://schemas.microsoft.com/office/drawing/2014/main" xmlns="" id="{16C8841F-7E2F-4640-9C07-536E8BDFD3ED}"/>
              </a:ext>
            </a:extLst>
          </p:cNvPr>
          <p:cNvSpPr>
            <a:spLocks noChangeArrowheads="1"/>
          </p:cNvSpPr>
          <p:nvPr/>
        </p:nvSpPr>
        <p:spPr bwMode="auto">
          <a:xfrm>
            <a:off x="762000" y="5218113"/>
            <a:ext cx="7620000" cy="954087"/>
          </a:xfrm>
          <a:prstGeom prst="rect">
            <a:avLst/>
          </a:prstGeom>
          <a:solidFill>
            <a:srgbClr val="E2F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fr-FR" sz="2800" dirty="0">
                <a:latin typeface="Arial" panose="020B0604020202020204" pitchFamily="34" charset="0"/>
              </a:rPr>
              <a:t>Number of PhD Student </a:t>
            </a:r>
          </a:p>
          <a:p>
            <a:pPr eaLnBrk="1" hangingPunct="1">
              <a:spcBef>
                <a:spcPct val="0"/>
              </a:spcBef>
            </a:pPr>
            <a:r>
              <a:rPr lang="en-US" altLang="fr-FR" sz="2800" dirty="0">
                <a:latin typeface="Arial" panose="020B0604020202020204" pitchFamily="34" charset="0"/>
              </a:rPr>
              <a:t>Number of publications in Nature</a:t>
            </a:r>
          </a:p>
        </p:txBody>
      </p:sp>
      <p:sp>
        <p:nvSpPr>
          <p:cNvPr id="9" name="Title 1">
            <a:extLst>
              <a:ext uri="{FF2B5EF4-FFF2-40B4-BE49-F238E27FC236}">
                <a16:creationId xmlns:a16="http://schemas.microsoft.com/office/drawing/2014/main" xmlns="" id="{8EAB2062-A6D6-C84D-8AB9-205301347907}"/>
              </a:ext>
            </a:extLst>
          </p:cNvPr>
          <p:cNvSpPr txBox="1">
            <a:spLocks/>
          </p:cNvSpPr>
          <p:nvPr/>
        </p:nvSpPr>
        <p:spPr>
          <a:xfrm>
            <a:off x="392113" y="304800"/>
            <a:ext cx="8294687" cy="1027113"/>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GB" sz="4000">
                <a:solidFill>
                  <a:srgbClr val="C00000"/>
                </a:solidFill>
                <a:latin typeface="+mn-lt"/>
              </a:rPr>
              <a:t>A quality framework for all institutions</a:t>
            </a:r>
            <a:endParaRPr lang="en-GB" sz="4000" dirty="0">
              <a:solidFill>
                <a:srgbClr val="C00000"/>
              </a:solidFill>
              <a:latin typeface="+mn-lt"/>
            </a:endParaRPr>
          </a:p>
        </p:txBody>
      </p:sp>
    </p:spTree>
    <p:extLst>
      <p:ext uri="{BB962C8B-B14F-4D97-AF65-F5344CB8AC3E}">
        <p14:creationId xmlns:p14="http://schemas.microsoft.com/office/powerpoint/2010/main" xmlns="" val="490800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5">
            <a:extLst>
              <a:ext uri="{FF2B5EF4-FFF2-40B4-BE49-F238E27FC236}">
                <a16:creationId xmlns:a16="http://schemas.microsoft.com/office/drawing/2014/main" xmlns="" id="{624205C2-A7C5-C143-BFD8-A2ACF6A221D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BD9EA09-6A36-4842-BFC8-DFF8DF0C62E7}" type="slidenum">
              <a:rPr lang="en-US" altLang="fr-FR" sz="1200">
                <a:solidFill>
                  <a:srgbClr val="898989"/>
                </a:solidFill>
                <a:latin typeface="Arial" panose="020B0604020202020204" pitchFamily="34" charset="0"/>
              </a:rPr>
              <a:pPr>
                <a:spcBef>
                  <a:spcPct val="0"/>
                </a:spcBef>
                <a:buFontTx/>
                <a:buNone/>
              </a:pPr>
              <a:t>25</a:t>
            </a:fld>
            <a:endParaRPr lang="en-US" altLang="fr-FR" sz="1200">
              <a:solidFill>
                <a:srgbClr val="898989"/>
              </a:solidFill>
              <a:latin typeface="Arial" panose="020B0604020202020204" pitchFamily="34" charset="0"/>
            </a:endParaRPr>
          </a:p>
        </p:txBody>
      </p:sp>
      <p:pic>
        <p:nvPicPr>
          <p:cNvPr id="130050" name="Image 6" descr="Capture d’écran 2017-12-13 à 18.51.40.png">
            <a:extLst>
              <a:ext uri="{FF2B5EF4-FFF2-40B4-BE49-F238E27FC236}">
                <a16:creationId xmlns:a16="http://schemas.microsoft.com/office/drawing/2014/main" xmlns="" id="{E771EA5C-3DF3-8340-B8C4-BF48EAEF03A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914400"/>
            <a:ext cx="2743200" cy="167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1" name="Espace réservé du contenu 8">
            <a:extLst>
              <a:ext uri="{FF2B5EF4-FFF2-40B4-BE49-F238E27FC236}">
                <a16:creationId xmlns:a16="http://schemas.microsoft.com/office/drawing/2014/main" xmlns="" id="{AD6C07E2-4BD3-804D-B3EB-3F4C28897BBA}"/>
              </a:ext>
            </a:extLst>
          </p:cNvPr>
          <p:cNvSpPr>
            <a:spLocks noGrp="1"/>
          </p:cNvSpPr>
          <p:nvPr>
            <p:ph idx="1"/>
          </p:nvPr>
        </p:nvSpPr>
        <p:spPr>
          <a:xfrm>
            <a:off x="395536" y="2636912"/>
            <a:ext cx="7886700" cy="2514600"/>
          </a:xfrm>
        </p:spPr>
        <p:txBody>
          <a:bodyPr>
            <a:noAutofit/>
          </a:bodyPr>
          <a:lstStyle/>
          <a:p>
            <a:r>
              <a:rPr lang="en-GB" altLang="fr-FR" sz="2800" b="1" dirty="0">
                <a:latin typeface="Calibri" panose="020F0502020204030204" pitchFamily="34" charset="0"/>
                <a:ea typeface="ＭＳ Ｐゴシック" panose="020B0600070205080204" pitchFamily="34" charset="-128"/>
                <a:cs typeface="Calibri" panose="020F0502020204030204" pitchFamily="34" charset="0"/>
              </a:rPr>
              <a:t>There is a research strategy and programming of research activities.</a:t>
            </a:r>
            <a:endParaRPr lang="fr-FR" altLang="fr-FR" sz="2800" dirty="0">
              <a:latin typeface="Calibri" panose="020F0502020204030204" pitchFamily="34" charset="0"/>
              <a:ea typeface="ＭＳ Ｐゴシック" panose="020B0600070205080204" pitchFamily="34" charset="-128"/>
              <a:cs typeface="Calibri" panose="020F0502020204030204" pitchFamily="34" charset="0"/>
            </a:endParaRPr>
          </a:p>
          <a:p>
            <a:r>
              <a:rPr lang="en-GB" altLang="fr-FR" sz="2800" dirty="0">
                <a:latin typeface="Calibri" panose="020F0502020204030204" pitchFamily="34" charset="0"/>
                <a:ea typeface="ＭＳ Ｐゴシック" panose="020B0600070205080204" pitchFamily="34" charset="-128"/>
                <a:cs typeface="Calibri" panose="020F0502020204030204" pitchFamily="34" charset="0"/>
              </a:rPr>
              <a:t>The MIT’s vision and strategy of the research have been elaborated with global top notch companies like Exxon and Google. Our priorities fit in with the 3 major domains: cancer, energy and climate change. Every year, Nobel prize winners assess then quality of our research products against criteria available here. </a:t>
            </a:r>
            <a:endParaRPr lang="fr-FR" altLang="fr-FR" sz="2800" dirty="0">
              <a:latin typeface="Calibri" panose="020F0502020204030204" pitchFamily="34" charset="0"/>
              <a:ea typeface="ＭＳ Ｐゴシック" panose="020B0600070205080204" pitchFamily="34" charset="-128"/>
              <a:cs typeface="Calibri" panose="020F0502020204030204" pitchFamily="34" charset="0"/>
            </a:endParaRPr>
          </a:p>
          <a:p>
            <a:pPr>
              <a:buFont typeface="Arial" panose="020B0604020202020204" pitchFamily="34" charset="0"/>
              <a:buNone/>
            </a:pPr>
            <a:endParaRPr lang="fr-FR" altLang="fr-FR"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0052" name="Titre 2">
            <a:extLst>
              <a:ext uri="{FF2B5EF4-FFF2-40B4-BE49-F238E27FC236}">
                <a16:creationId xmlns:a16="http://schemas.microsoft.com/office/drawing/2014/main" xmlns="" id="{65C32767-4595-BB4E-8446-008AB654C3FA}"/>
              </a:ext>
            </a:extLst>
          </p:cNvPr>
          <p:cNvSpPr>
            <a:spLocks noGrp="1"/>
          </p:cNvSpPr>
          <p:nvPr>
            <p:ph type="title"/>
          </p:nvPr>
        </p:nvSpPr>
        <p:spPr/>
        <p:txBody>
          <a:bodyPr/>
          <a:lstStyle/>
          <a:p>
            <a:endParaRPr lang="fr-FR" altLang="fr-FR">
              <a:ea typeface="ＭＳ Ｐゴシック" panose="020B0600070205080204" pitchFamily="34" charset="-128"/>
            </a:endParaRPr>
          </a:p>
        </p:txBody>
      </p:sp>
      <p:sp>
        <p:nvSpPr>
          <p:cNvPr id="10" name="Title 1">
            <a:extLst>
              <a:ext uri="{FF2B5EF4-FFF2-40B4-BE49-F238E27FC236}">
                <a16:creationId xmlns:a16="http://schemas.microsoft.com/office/drawing/2014/main" xmlns="" id="{B60C5DEB-4D04-0B4E-A3AD-EAB401A39F1E}"/>
              </a:ext>
            </a:extLst>
          </p:cNvPr>
          <p:cNvSpPr txBox="1">
            <a:spLocks/>
          </p:cNvSpPr>
          <p:nvPr/>
        </p:nvSpPr>
        <p:spPr>
          <a:xfrm>
            <a:off x="696913" y="76200"/>
            <a:ext cx="8294687" cy="1027113"/>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GB" sz="4000">
                <a:solidFill>
                  <a:srgbClr val="C00000"/>
                </a:solidFill>
                <a:latin typeface="+mn-lt"/>
              </a:rPr>
              <a:t>A quality framework for all institutions</a:t>
            </a:r>
            <a:endParaRPr lang="en-GB" sz="4000" dirty="0">
              <a:solidFill>
                <a:srgbClr val="C00000"/>
              </a:solidFill>
              <a:latin typeface="+mn-lt"/>
            </a:endParaRPr>
          </a:p>
        </p:txBody>
      </p:sp>
    </p:spTree>
    <p:extLst>
      <p:ext uri="{BB962C8B-B14F-4D97-AF65-F5344CB8AC3E}">
        <p14:creationId xmlns:p14="http://schemas.microsoft.com/office/powerpoint/2010/main" xmlns="" val="201240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5">
            <a:extLst>
              <a:ext uri="{FF2B5EF4-FFF2-40B4-BE49-F238E27FC236}">
                <a16:creationId xmlns:a16="http://schemas.microsoft.com/office/drawing/2014/main" xmlns="" id="{37D8D95E-D19F-7249-8E90-B9506BB5FE16}"/>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A1A64C2-CA46-5C47-9685-8167523F46D6}" type="slidenum">
              <a:rPr lang="en-US" altLang="fr-FR" sz="1200">
                <a:solidFill>
                  <a:srgbClr val="898989"/>
                </a:solidFill>
                <a:latin typeface="Arial" panose="020B0604020202020204" pitchFamily="34" charset="0"/>
              </a:rPr>
              <a:pPr>
                <a:spcBef>
                  <a:spcPct val="0"/>
                </a:spcBef>
                <a:buFontTx/>
                <a:buNone/>
              </a:pPr>
              <a:t>26</a:t>
            </a:fld>
            <a:endParaRPr lang="en-US" altLang="fr-FR" sz="1200">
              <a:solidFill>
                <a:srgbClr val="898989"/>
              </a:solidFill>
              <a:latin typeface="Arial" panose="020B0604020202020204" pitchFamily="34" charset="0"/>
            </a:endParaRPr>
          </a:p>
        </p:txBody>
      </p:sp>
      <p:pic>
        <p:nvPicPr>
          <p:cNvPr id="132098" name="Image 10" descr="Capture d’écran 2017-12-13 à 19.02.35.png">
            <a:extLst>
              <a:ext uri="{FF2B5EF4-FFF2-40B4-BE49-F238E27FC236}">
                <a16:creationId xmlns:a16="http://schemas.microsoft.com/office/drawing/2014/main" xmlns="" id="{7A0F7F28-21AB-DD41-A404-7501D5607B3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914400"/>
            <a:ext cx="18542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9" name="Espace réservé du contenu 8">
            <a:extLst>
              <a:ext uri="{FF2B5EF4-FFF2-40B4-BE49-F238E27FC236}">
                <a16:creationId xmlns:a16="http://schemas.microsoft.com/office/drawing/2014/main" xmlns="" id="{4254949D-D809-F14A-BAFE-E5AF3CE549C7}"/>
              </a:ext>
            </a:extLst>
          </p:cNvPr>
          <p:cNvSpPr>
            <a:spLocks noGrp="1"/>
          </p:cNvSpPr>
          <p:nvPr>
            <p:ph idx="1"/>
          </p:nvPr>
        </p:nvSpPr>
        <p:spPr>
          <a:xfrm>
            <a:off x="323528" y="2570584"/>
            <a:ext cx="7886700" cy="2514600"/>
          </a:xfrm>
        </p:spPr>
        <p:txBody>
          <a:bodyPr>
            <a:noAutofit/>
          </a:bodyPr>
          <a:lstStyle/>
          <a:p>
            <a:r>
              <a:rPr lang="en-GB" altLang="fr-FR" sz="2800" b="1" dirty="0">
                <a:latin typeface="Calibri" panose="020F0502020204030204" pitchFamily="34" charset="0"/>
                <a:ea typeface="ＭＳ Ｐゴシック" panose="020B0600070205080204" pitchFamily="34" charset="-128"/>
                <a:cs typeface="Calibri" panose="020F0502020204030204" pitchFamily="34" charset="0"/>
              </a:rPr>
              <a:t>There is a research strategy and programming of research activities.</a:t>
            </a:r>
            <a:endParaRPr lang="fr-FR" altLang="fr-FR" sz="2800" dirty="0">
              <a:latin typeface="Calibri" panose="020F0502020204030204" pitchFamily="34" charset="0"/>
              <a:ea typeface="ＭＳ Ｐゴシック" panose="020B0600070205080204" pitchFamily="34" charset="-128"/>
              <a:cs typeface="Calibri" panose="020F0502020204030204" pitchFamily="34" charset="0"/>
            </a:endParaRPr>
          </a:p>
          <a:p>
            <a:r>
              <a:rPr lang="en-GB" altLang="fr-FR" sz="2800" dirty="0">
                <a:latin typeface="Calibri" panose="020F0502020204030204" pitchFamily="34" charset="0"/>
                <a:ea typeface="ＭＳ Ｐゴシック" panose="020B0600070205080204" pitchFamily="34" charset="-128"/>
                <a:cs typeface="Calibri" panose="020F0502020204030204" pitchFamily="34" charset="0"/>
              </a:rPr>
              <a:t>The University’ s vision is being designed, focusing on local needs of SME’s of the region and addressing economical and ecological challenges of the Mediterranean sea. </a:t>
            </a:r>
          </a:p>
          <a:p>
            <a:r>
              <a:rPr lang="en-GB" altLang="fr-FR" sz="2800" dirty="0">
                <a:latin typeface="Calibri" panose="020F0502020204030204" pitchFamily="34" charset="0"/>
                <a:ea typeface="ＭＳ Ｐゴシック" panose="020B0600070205080204" pitchFamily="34" charset="-128"/>
                <a:cs typeface="Calibri" panose="020F0502020204030204" pitchFamily="34" charset="0"/>
              </a:rPr>
              <a:t>The University envisages to set up a group of regional / South European experts to scrutinize the relevance and efficiency of its research activities. </a:t>
            </a:r>
            <a:endParaRPr lang="fr-FR" altLang="fr-FR"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2100" name="Titre 2">
            <a:extLst>
              <a:ext uri="{FF2B5EF4-FFF2-40B4-BE49-F238E27FC236}">
                <a16:creationId xmlns:a16="http://schemas.microsoft.com/office/drawing/2014/main" xmlns="" id="{821AFB9F-2943-F04D-96A9-2C2FC6AB8477}"/>
              </a:ext>
            </a:extLst>
          </p:cNvPr>
          <p:cNvSpPr>
            <a:spLocks noGrp="1"/>
          </p:cNvSpPr>
          <p:nvPr>
            <p:ph type="title"/>
          </p:nvPr>
        </p:nvSpPr>
        <p:spPr/>
        <p:txBody>
          <a:bodyPr/>
          <a:lstStyle/>
          <a:p>
            <a:endParaRPr lang="fr-FR" altLang="fr-FR">
              <a:ea typeface="ＭＳ Ｐゴシック" panose="020B0600070205080204" pitchFamily="34" charset="-128"/>
            </a:endParaRPr>
          </a:p>
        </p:txBody>
      </p:sp>
      <p:sp>
        <p:nvSpPr>
          <p:cNvPr id="9" name="Title 1">
            <a:extLst>
              <a:ext uri="{FF2B5EF4-FFF2-40B4-BE49-F238E27FC236}">
                <a16:creationId xmlns:a16="http://schemas.microsoft.com/office/drawing/2014/main" xmlns="" id="{2881FB1C-8059-AB4B-B73C-9626C883AF34}"/>
              </a:ext>
            </a:extLst>
          </p:cNvPr>
          <p:cNvSpPr txBox="1">
            <a:spLocks/>
          </p:cNvSpPr>
          <p:nvPr/>
        </p:nvSpPr>
        <p:spPr>
          <a:xfrm>
            <a:off x="392113" y="304800"/>
            <a:ext cx="8294687" cy="1027113"/>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GB" sz="4000">
                <a:solidFill>
                  <a:srgbClr val="C00000"/>
                </a:solidFill>
                <a:latin typeface="+mn-lt"/>
              </a:rPr>
              <a:t>A quality framework for all institutions</a:t>
            </a:r>
            <a:endParaRPr lang="en-GB" sz="4000" dirty="0">
              <a:solidFill>
                <a:srgbClr val="C00000"/>
              </a:solidFill>
              <a:latin typeface="+mn-lt"/>
            </a:endParaRPr>
          </a:p>
        </p:txBody>
      </p:sp>
    </p:spTree>
    <p:extLst>
      <p:ext uri="{BB962C8B-B14F-4D97-AF65-F5344CB8AC3E}">
        <p14:creationId xmlns:p14="http://schemas.microsoft.com/office/powerpoint/2010/main" xmlns="" val="321809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7F5994-6A24-4E4F-922B-F4A27C2A851F}"/>
              </a:ext>
            </a:extLst>
          </p:cNvPr>
          <p:cNvSpPr/>
          <p:nvPr/>
        </p:nvSpPr>
        <p:spPr>
          <a:xfrm>
            <a:off x="467544" y="2279844"/>
            <a:ext cx="6390456" cy="2233688"/>
          </a:xfrm>
          <a:prstGeom prst="rect">
            <a:avLst/>
          </a:prstGeom>
        </p:spPr>
        <p:txBody>
          <a:bodyPr wrap="square">
            <a:spAutoFit/>
          </a:bodyPr>
          <a:lstStyle/>
          <a:p>
            <a:pPr marL="228600" indent="-228600" algn="ctr">
              <a:lnSpc>
                <a:spcPct val="107000"/>
              </a:lnSpc>
              <a:spcBef>
                <a:spcPts val="1200"/>
              </a:spcBef>
              <a:spcAft>
                <a:spcPts val="600"/>
              </a:spcAft>
            </a:pPr>
            <a: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Interplay</a:t>
            </a:r>
            <a:b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br>
            <a: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 institutional / programme accreditation  </a:t>
            </a:r>
            <a:endParaRPr lang="fr-FR"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203208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F8C1BAA4-9D2D-4C43-A84F-8AAC612CEAD1}"/>
              </a:ext>
            </a:extLst>
          </p:cNvPr>
          <p:cNvGraphicFramePr>
            <a:graphicFrameLocks noGrp="1"/>
          </p:cNvGraphicFramePr>
          <p:nvPr>
            <p:extLst>
              <p:ext uri="{D42A27DB-BD31-4B8C-83A1-F6EECF244321}">
                <p14:modId xmlns:p14="http://schemas.microsoft.com/office/powerpoint/2010/main" xmlns="" val="323043211"/>
              </p:ext>
            </p:extLst>
          </p:nvPr>
        </p:nvGraphicFramePr>
        <p:xfrm>
          <a:off x="179512" y="764705"/>
          <a:ext cx="7704856" cy="5647085"/>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xmlns="" val="918336903"/>
                    </a:ext>
                  </a:extLst>
                </a:gridCol>
                <a:gridCol w="6192688">
                  <a:extLst>
                    <a:ext uri="{9D8B030D-6E8A-4147-A177-3AD203B41FA5}">
                      <a16:colId xmlns:a16="http://schemas.microsoft.com/office/drawing/2014/main" xmlns="" val="2865222939"/>
                    </a:ext>
                  </a:extLst>
                </a:gridCol>
              </a:tblGrid>
              <a:tr h="358025">
                <a:tc>
                  <a:txBody>
                    <a:bodyPr/>
                    <a:lstStyle/>
                    <a:p>
                      <a:pPr>
                        <a:lnSpc>
                          <a:spcPct val="107000"/>
                        </a:lnSpc>
                        <a:spcAft>
                          <a:spcPts val="0"/>
                        </a:spcAft>
                      </a:pPr>
                      <a:r>
                        <a:rPr lang="en-GB" sz="2400" noProof="0">
                          <a:effectLst/>
                          <a:latin typeface="+mj-lt"/>
                        </a:rPr>
                        <a:t>Domain</a:t>
                      </a:r>
                      <a:endParaRPr lang="en-GB" sz="2000" noProof="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0"/>
                        </a:spcAft>
                      </a:pPr>
                      <a:r>
                        <a:rPr lang="en-GB" sz="2400" noProof="0">
                          <a:effectLst/>
                          <a:latin typeface="+mj-lt"/>
                        </a:rPr>
                        <a:t>Standards</a:t>
                      </a:r>
                      <a:endParaRPr lang="en-GB" sz="2000" noProof="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4609702"/>
                  </a:ext>
                </a:extLst>
              </a:tr>
              <a:tr h="1797336">
                <a:tc>
                  <a:txBody>
                    <a:bodyPr/>
                    <a:lstStyle/>
                    <a:p>
                      <a:pPr algn="just" rtl="0">
                        <a:buSzPts val="2400"/>
                        <a:buFont typeface="Calibri" panose="020F0502020204030204" pitchFamily="34" charset="0"/>
                        <a:buNone/>
                      </a:pPr>
                      <a:r>
                        <a:rPr lang="en-GB" sz="1600" b="1" noProof="0" dirty="0">
                          <a:solidFill>
                            <a:schemeClr val="bg1"/>
                          </a:solidFill>
                          <a:effectLst/>
                          <a:latin typeface="+mj-lt"/>
                        </a:rPr>
                        <a:t>Academic / Professional standards</a:t>
                      </a:r>
                    </a:p>
                  </a:txBody>
                  <a:tcPr marL="68580" marR="68580" marT="0" marB="0">
                    <a:solidFill>
                      <a:srgbClr val="7030A0"/>
                    </a:solidFill>
                  </a:tcPr>
                </a:tc>
                <a:tc>
                  <a:txBody>
                    <a:bodyPr/>
                    <a:lstStyle/>
                    <a:p>
                      <a:pPr marL="571500" indent="-342900" algn="just">
                        <a:lnSpc>
                          <a:spcPct val="107000"/>
                        </a:lnSpc>
                        <a:spcAft>
                          <a:spcPts val="0"/>
                        </a:spcAft>
                        <a:buFont typeface="Arial" panose="020B0604020202020204" pitchFamily="34" charset="0"/>
                        <a:buChar char="•"/>
                      </a:pPr>
                      <a:r>
                        <a:rPr lang="en-GB" sz="2000" b="1" noProof="0" dirty="0">
                          <a:solidFill>
                            <a:schemeClr val="bg1"/>
                          </a:solidFill>
                          <a:effectLst/>
                          <a:latin typeface="+mj-lt"/>
                          <a:ea typeface="Calibri" panose="020F0502020204030204" pitchFamily="34" charset="0"/>
                          <a:cs typeface="Times New Roman" panose="02020603050405020304" pitchFamily="18" charset="0"/>
                        </a:rPr>
                        <a:t>Designed already by experts.</a:t>
                      </a:r>
                    </a:p>
                    <a:p>
                      <a:pPr marL="571500" indent="-342900" algn="just">
                        <a:lnSpc>
                          <a:spcPct val="107000"/>
                        </a:lnSpc>
                        <a:spcAft>
                          <a:spcPts val="0"/>
                        </a:spcAft>
                        <a:buFont typeface="Arial" panose="020B0604020202020204" pitchFamily="34" charset="0"/>
                        <a:buChar char="•"/>
                      </a:pPr>
                      <a:r>
                        <a:rPr lang="en-GB" sz="2000" b="1" noProof="0" dirty="0">
                          <a:solidFill>
                            <a:schemeClr val="bg1"/>
                          </a:solidFill>
                          <a:effectLst/>
                          <a:latin typeface="+mj-lt"/>
                          <a:ea typeface="Calibri" panose="020F0502020204030204" pitchFamily="34" charset="0"/>
                          <a:cs typeface="Times New Roman" panose="02020603050405020304" pitchFamily="18" charset="0"/>
                        </a:rPr>
                        <a:t>Associated to National qualification framework (?) </a:t>
                      </a:r>
                    </a:p>
                    <a:p>
                      <a:pPr marL="571500" indent="-342900" algn="just">
                        <a:lnSpc>
                          <a:spcPct val="107000"/>
                        </a:lnSpc>
                        <a:spcAft>
                          <a:spcPts val="0"/>
                        </a:spcAft>
                        <a:buFont typeface="Arial" panose="020B0604020202020204" pitchFamily="34" charset="0"/>
                        <a:buChar char="•"/>
                      </a:pPr>
                      <a:r>
                        <a:rPr lang="en-GB" sz="2000" b="1" noProof="0" dirty="0">
                          <a:solidFill>
                            <a:schemeClr val="bg1"/>
                          </a:solidFill>
                          <a:effectLst/>
                          <a:latin typeface="+mj-lt"/>
                          <a:ea typeface="Calibri" panose="020F0502020204030204" pitchFamily="34" charset="0"/>
                          <a:cs typeface="Times New Roman" panose="02020603050405020304" pitchFamily="18" charset="0"/>
                        </a:rPr>
                        <a:t>Will remain. </a:t>
                      </a:r>
                    </a:p>
                  </a:txBody>
                  <a:tcPr marL="68580" marR="68580" marT="0" marB="0">
                    <a:solidFill>
                      <a:srgbClr val="7030A0"/>
                    </a:solidFill>
                  </a:tcPr>
                </a:tc>
                <a:extLst>
                  <a:ext uri="{0D108BD9-81ED-4DB2-BD59-A6C34878D82A}">
                    <a16:rowId xmlns:a16="http://schemas.microsoft.com/office/drawing/2014/main" xmlns="" val="2005573155"/>
                  </a:ext>
                </a:extLst>
              </a:tr>
              <a:tr h="3458398">
                <a:tc>
                  <a:txBody>
                    <a:bodyPr/>
                    <a:lstStyle/>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Strategy and governance</a:t>
                      </a:r>
                    </a:p>
                    <a:p>
                      <a:pPr algn="just" rtl="0">
                        <a:buSzPts val="2400"/>
                        <a:buFont typeface="Calibri" panose="020F0502020204030204" pitchFamily="34" charset="0"/>
                        <a:buNone/>
                      </a:pPr>
                      <a:endParaRPr lang="en-GB" sz="1400" b="1" i="0" u="none" strike="noStrike" kern="1200" baseline="0" noProof="0" dirty="0">
                        <a:solidFill>
                          <a:schemeClr val="bg1"/>
                        </a:solidFill>
                        <a:latin typeface="Calibri" panose="020F0502020204030204" pitchFamily="34" charset="0"/>
                      </a:endParaRPr>
                    </a:p>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Quality assurance system</a:t>
                      </a:r>
                    </a:p>
                    <a:p>
                      <a:pPr algn="just" rtl="0">
                        <a:buSzPts val="2400"/>
                        <a:buFont typeface="Calibri" panose="020F0502020204030204" pitchFamily="34" charset="0"/>
                        <a:buNone/>
                      </a:pPr>
                      <a:endParaRPr lang="en-GB" sz="1400" b="1" i="0" u="none" strike="noStrike" kern="1200" baseline="0" noProof="0" dirty="0">
                        <a:solidFill>
                          <a:schemeClr val="bg1"/>
                        </a:solidFill>
                        <a:latin typeface="Calibri" panose="020F0502020204030204" pitchFamily="34" charset="0"/>
                      </a:endParaRPr>
                    </a:p>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The Curriculum</a:t>
                      </a:r>
                    </a:p>
                    <a:p>
                      <a:pPr algn="just" rtl="0">
                        <a:buSzPts val="2400"/>
                        <a:buFont typeface="Calibri" panose="020F0502020204030204" pitchFamily="34" charset="0"/>
                        <a:buNone/>
                      </a:pPr>
                      <a:endParaRPr lang="en-GB" sz="1400" b="1" i="0" u="none" strike="noStrike" kern="1200" baseline="0" noProof="0" dirty="0">
                        <a:solidFill>
                          <a:schemeClr val="bg1"/>
                        </a:solidFill>
                        <a:latin typeface="Calibri" panose="020F0502020204030204" pitchFamily="34" charset="0"/>
                      </a:endParaRPr>
                    </a:p>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Teaching, Learning and Assessment</a:t>
                      </a:r>
                    </a:p>
                    <a:p>
                      <a:pPr algn="just" rtl="0">
                        <a:buSzPts val="2400"/>
                        <a:buFont typeface="Calibri" panose="020F0502020204030204" pitchFamily="34" charset="0"/>
                        <a:buNone/>
                      </a:pPr>
                      <a:endParaRPr lang="en-GB" sz="1400" b="1" i="0" u="none" strike="noStrike" kern="1200" baseline="0" noProof="0" dirty="0">
                        <a:solidFill>
                          <a:schemeClr val="bg1"/>
                        </a:solidFill>
                        <a:latin typeface="Calibri" panose="020F0502020204030204" pitchFamily="34" charset="0"/>
                      </a:endParaRPr>
                    </a:p>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Research support</a:t>
                      </a:r>
                    </a:p>
                    <a:p>
                      <a:pPr algn="just" rtl="0">
                        <a:buSzPts val="2400"/>
                        <a:buFont typeface="Calibri" panose="020F0502020204030204" pitchFamily="34" charset="0"/>
                        <a:buNone/>
                      </a:pPr>
                      <a:endParaRPr lang="en-GB" sz="1400" b="1" i="0" u="none" strike="noStrike" kern="1200" baseline="0" noProof="0" dirty="0">
                        <a:solidFill>
                          <a:schemeClr val="bg1"/>
                        </a:solidFill>
                        <a:latin typeface="Calibri" panose="020F0502020204030204" pitchFamily="34" charset="0"/>
                      </a:endParaRPr>
                    </a:p>
                    <a:p>
                      <a:pPr algn="just" rtl="0">
                        <a:buSzPts val="2400"/>
                        <a:buFont typeface="Calibri" panose="020F0502020204030204" pitchFamily="34" charset="0"/>
                        <a:buNone/>
                      </a:pPr>
                      <a:r>
                        <a:rPr lang="en-GB" sz="1400" b="1" i="0" u="none" strike="noStrike" kern="1200" baseline="0" noProof="0" dirty="0">
                          <a:solidFill>
                            <a:schemeClr val="bg1"/>
                          </a:solidFill>
                          <a:latin typeface="Calibri" panose="020F0502020204030204" pitchFamily="34" charset="0"/>
                        </a:rPr>
                        <a:t>Students and their Support</a:t>
                      </a:r>
                      <a:endParaRPr lang="en-GB" sz="1800" b="1" noProof="0" dirty="0">
                        <a:solidFill>
                          <a:schemeClr val="bg1"/>
                        </a:solidFill>
                        <a:effectLst/>
                        <a:latin typeface="+mj-lt"/>
                      </a:endParaRPr>
                    </a:p>
                  </a:txBody>
                  <a:tcPr marL="68580" marR="68580" marT="0" marB="0">
                    <a:solidFill>
                      <a:schemeClr val="accent5"/>
                    </a:solidFill>
                  </a:tcPr>
                </a:tc>
                <a:tc>
                  <a:txBody>
                    <a:bodyPr/>
                    <a:lstStyle/>
                    <a:p>
                      <a:pPr marL="571500" lvl="1" indent="-342900" algn="just" defTabSz="914400" rtl="0" eaLnBrk="1" latinLnBrk="0" hangingPunct="1">
                        <a:lnSpc>
                          <a:spcPct val="107000"/>
                        </a:lnSpc>
                        <a:spcAft>
                          <a:spcPts val="0"/>
                        </a:spcAft>
                        <a:buFont typeface="Arial" panose="020B0604020202020204" pitchFamily="34" charset="0"/>
                        <a:buChar char="•"/>
                      </a:pPr>
                      <a:r>
                        <a:rPr lang="en-GB" sz="2000" b="1" kern="1200" noProof="0" dirty="0">
                          <a:solidFill>
                            <a:schemeClr val="bg1"/>
                          </a:solidFill>
                          <a:effectLst/>
                          <a:latin typeface="+mj-lt"/>
                          <a:cs typeface="Times New Roman" panose="02020603050405020304" pitchFamily="18" charset="0"/>
                        </a:rPr>
                        <a:t>New, and valid for any kind of programme.</a:t>
                      </a:r>
                    </a:p>
                    <a:p>
                      <a:pPr marL="571500" lvl="1" indent="-342900" algn="just" defTabSz="914400" rtl="0" eaLnBrk="1" latinLnBrk="0" hangingPunct="1">
                        <a:lnSpc>
                          <a:spcPct val="107000"/>
                        </a:lnSpc>
                        <a:spcAft>
                          <a:spcPts val="0"/>
                        </a:spcAft>
                        <a:buFont typeface="Arial" panose="020B0604020202020204" pitchFamily="34" charset="0"/>
                        <a:buChar char="•"/>
                      </a:pPr>
                      <a:r>
                        <a:rPr lang="en-GB" sz="2000" b="1" kern="1200" noProof="0" dirty="0">
                          <a:solidFill>
                            <a:schemeClr val="bg1"/>
                          </a:solidFill>
                          <a:effectLst/>
                          <a:latin typeface="+mj-lt"/>
                          <a:cs typeface="Times New Roman" panose="02020603050405020304" pitchFamily="18" charset="0"/>
                        </a:rPr>
                        <a:t>Related to the institutional quality standards</a:t>
                      </a:r>
                    </a:p>
                    <a:p>
                      <a:pPr marL="228600" algn="just">
                        <a:lnSpc>
                          <a:spcPct val="107000"/>
                        </a:lnSpc>
                        <a:spcAft>
                          <a:spcPts val="0"/>
                        </a:spcAft>
                      </a:pPr>
                      <a:r>
                        <a:rPr lang="en-GB" sz="1400" noProof="0" dirty="0">
                          <a:solidFill>
                            <a:schemeClr val="bg1"/>
                          </a:solidFill>
                          <a:effectLst/>
                          <a:latin typeface="+mj-lt"/>
                        </a:rPr>
                        <a:t> </a:t>
                      </a:r>
                      <a:endParaRPr lang="en-GB" sz="2000" noProof="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2592157950"/>
                  </a:ext>
                </a:extLst>
              </a:tr>
            </a:tbl>
          </a:graphicData>
        </a:graphic>
      </p:graphicFrame>
      <p:sp>
        <p:nvSpPr>
          <p:cNvPr id="3" name="ZoneTexte 2">
            <a:extLst>
              <a:ext uri="{FF2B5EF4-FFF2-40B4-BE49-F238E27FC236}">
                <a16:creationId xmlns:a16="http://schemas.microsoft.com/office/drawing/2014/main" xmlns="" id="{3957F14E-3D8A-534C-9392-1065A34E708A}"/>
              </a:ext>
            </a:extLst>
          </p:cNvPr>
          <p:cNvSpPr txBox="1"/>
          <p:nvPr/>
        </p:nvSpPr>
        <p:spPr>
          <a:xfrm>
            <a:off x="2195736" y="188640"/>
            <a:ext cx="5544616" cy="523220"/>
          </a:xfrm>
          <a:prstGeom prst="rect">
            <a:avLst/>
          </a:prstGeom>
          <a:noFill/>
        </p:spPr>
        <p:txBody>
          <a:bodyPr wrap="square" rtlCol="0">
            <a:spAutoFit/>
          </a:bodyPr>
          <a:lstStyle/>
          <a:p>
            <a:r>
              <a:rPr lang="en-US" sz="2800" b="1" dirty="0">
                <a:solidFill>
                  <a:srgbClr val="0070C0"/>
                </a:solidFill>
                <a:latin typeface="+mj-lt"/>
              </a:rPr>
              <a:t>For </a:t>
            </a:r>
            <a:r>
              <a:rPr lang="en-US" sz="2800" b="1" dirty="0" err="1">
                <a:solidFill>
                  <a:srgbClr val="0070C0"/>
                </a:solidFill>
                <a:latin typeface="+mj-lt"/>
              </a:rPr>
              <a:t>programmes</a:t>
            </a:r>
            <a:endParaRPr lang="en-US" sz="2800" b="1" dirty="0">
              <a:solidFill>
                <a:srgbClr val="0070C0"/>
              </a:solidFill>
              <a:latin typeface="+mj-lt"/>
            </a:endParaRPr>
          </a:p>
        </p:txBody>
      </p:sp>
    </p:spTree>
    <p:extLst>
      <p:ext uri="{BB962C8B-B14F-4D97-AF65-F5344CB8AC3E}">
        <p14:creationId xmlns:p14="http://schemas.microsoft.com/office/powerpoint/2010/main" xmlns="" val="322449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F8C1BAA4-9D2D-4C43-A84F-8AAC612CEAD1}"/>
              </a:ext>
            </a:extLst>
          </p:cNvPr>
          <p:cNvGraphicFramePr>
            <a:graphicFrameLocks noGrp="1"/>
          </p:cNvGraphicFramePr>
          <p:nvPr>
            <p:extLst>
              <p:ext uri="{D42A27DB-BD31-4B8C-83A1-F6EECF244321}">
                <p14:modId xmlns:p14="http://schemas.microsoft.com/office/powerpoint/2010/main" xmlns="" val="1209594972"/>
              </p:ext>
            </p:extLst>
          </p:nvPr>
        </p:nvGraphicFramePr>
        <p:xfrm>
          <a:off x="179512" y="764705"/>
          <a:ext cx="7704856" cy="5415661"/>
        </p:xfrm>
        <a:graphic>
          <a:graphicData uri="http://schemas.openxmlformats.org/drawingml/2006/table">
            <a:tbl>
              <a:tblPr firstRow="1" firstCol="1" bandRow="1">
                <a:tableStyleId>{5C22544A-7EE6-4342-B048-85BDC9FD1C3A}</a:tableStyleId>
              </a:tblPr>
              <a:tblGrid>
                <a:gridCol w="1512168">
                  <a:extLst>
                    <a:ext uri="{9D8B030D-6E8A-4147-A177-3AD203B41FA5}">
                      <a16:colId xmlns:a16="http://schemas.microsoft.com/office/drawing/2014/main" xmlns="" val="918336903"/>
                    </a:ext>
                  </a:extLst>
                </a:gridCol>
                <a:gridCol w="6192688">
                  <a:extLst>
                    <a:ext uri="{9D8B030D-6E8A-4147-A177-3AD203B41FA5}">
                      <a16:colId xmlns:a16="http://schemas.microsoft.com/office/drawing/2014/main" xmlns="" val="2865222939"/>
                    </a:ext>
                  </a:extLst>
                </a:gridCol>
              </a:tblGrid>
              <a:tr h="425577">
                <a:tc>
                  <a:txBody>
                    <a:bodyPr/>
                    <a:lstStyle/>
                    <a:p>
                      <a:pPr>
                        <a:lnSpc>
                          <a:spcPct val="107000"/>
                        </a:lnSpc>
                        <a:spcAft>
                          <a:spcPts val="0"/>
                        </a:spcAft>
                      </a:pPr>
                      <a:r>
                        <a:rPr lang="en-GB" sz="2400">
                          <a:effectLst/>
                          <a:latin typeface="+mj-lt"/>
                        </a:rPr>
                        <a:t>Domain</a:t>
                      </a:r>
                      <a:endParaRPr lang="fr-FR"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28600">
                        <a:lnSpc>
                          <a:spcPct val="107000"/>
                        </a:lnSpc>
                        <a:spcAft>
                          <a:spcPts val="0"/>
                        </a:spcAft>
                      </a:pPr>
                      <a:r>
                        <a:rPr lang="en-GB" sz="2400" dirty="0">
                          <a:effectLst/>
                          <a:latin typeface="+mj-lt"/>
                        </a:rPr>
                        <a:t>Quality standards</a:t>
                      </a:r>
                      <a:endParaRPr lang="fr-FR"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4609702"/>
                  </a:ext>
                </a:extLst>
              </a:tr>
              <a:tr h="4110926">
                <a:tc>
                  <a:txBody>
                    <a:bodyPr/>
                    <a:lstStyle/>
                    <a:p>
                      <a:pPr marL="342900" lvl="0" indent="-342900">
                        <a:lnSpc>
                          <a:spcPct val="107000"/>
                        </a:lnSpc>
                        <a:spcAft>
                          <a:spcPts val="0"/>
                        </a:spcAft>
                        <a:buFont typeface="+mj-lt"/>
                        <a:buAutoNum type="alphaUcPeriod"/>
                      </a:pPr>
                      <a:r>
                        <a:rPr lang="en-GB" sz="1400" dirty="0">
                          <a:effectLst/>
                          <a:latin typeface="+mj-lt"/>
                        </a:rPr>
                        <a:t>Strategy and governance</a:t>
                      </a:r>
                      <a:endParaRPr lang="fr-FR" sz="2000" dirty="0">
                        <a:effectLst/>
                        <a:latin typeface="+mj-lt"/>
                      </a:endParaRPr>
                    </a:p>
                    <a:p>
                      <a:pPr marL="48895">
                        <a:lnSpc>
                          <a:spcPct val="107000"/>
                        </a:lnSpc>
                        <a:spcAft>
                          <a:spcPts val="0"/>
                        </a:spcAft>
                      </a:pPr>
                      <a:r>
                        <a:rPr lang="en-GB" sz="1400" dirty="0">
                          <a:effectLst/>
                          <a:latin typeface="+mj-lt"/>
                        </a:rPr>
                        <a:t> </a:t>
                      </a:r>
                      <a:endParaRPr lang="fr-FR"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mj-lt"/>
                        <a:buAutoNum type="arabicPeriod"/>
                      </a:pPr>
                      <a:r>
                        <a:rPr lang="en-US" sz="1600" dirty="0">
                          <a:effectLst/>
                          <a:latin typeface="+mj-lt"/>
                        </a:rPr>
                        <a:t>The institution’s vision and strategic plan are in alignment with its mission. The institution has adequate policies, processes, procedures and instruments to realize its mission and implement its strategic plans.</a:t>
                      </a:r>
                      <a:endParaRPr lang="fr-FR" sz="2400" dirty="0">
                        <a:effectLst/>
                        <a:latin typeface="+mj-lt"/>
                      </a:endParaRPr>
                    </a:p>
                    <a:p>
                      <a:pPr marL="457200" lvl="1" indent="0" algn="just">
                        <a:lnSpc>
                          <a:spcPct val="107000"/>
                        </a:lnSpc>
                        <a:spcAft>
                          <a:spcPts val="0"/>
                        </a:spcAft>
                        <a:buFont typeface="+mj-lt"/>
                        <a:buNone/>
                      </a:pPr>
                      <a:endParaRPr lang="en-GB" sz="1600" b="1" dirty="0">
                        <a:solidFill>
                          <a:srgbClr val="0070C0"/>
                        </a:solidFill>
                        <a:effectLst/>
                        <a:latin typeface="+mj-lt"/>
                      </a:endParaRPr>
                    </a:p>
                    <a:p>
                      <a:pPr marL="457200" lvl="1" indent="0" algn="just">
                        <a:lnSpc>
                          <a:spcPct val="107000"/>
                        </a:lnSpc>
                        <a:spcAft>
                          <a:spcPts val="0"/>
                        </a:spcAft>
                        <a:buFont typeface="+mj-lt"/>
                        <a:buNone/>
                      </a:pPr>
                      <a:r>
                        <a:rPr lang="en-GB" sz="1600" b="1" dirty="0">
                          <a:solidFill>
                            <a:srgbClr val="0070C0"/>
                          </a:solidFill>
                          <a:effectLst/>
                          <a:latin typeface="+mj-lt"/>
                        </a:rPr>
                        <a:t>The programme’s objectives are aligned with the strategy of the university and of the Faculty. There are processes in place to make sure the programme can be implemented according to the strategies of the university and of the faculty.</a:t>
                      </a:r>
                    </a:p>
                    <a:p>
                      <a:pPr marL="342900" lvl="0" indent="-342900" algn="just">
                        <a:lnSpc>
                          <a:spcPct val="107000"/>
                        </a:lnSpc>
                        <a:spcAft>
                          <a:spcPts val="0"/>
                        </a:spcAft>
                        <a:buFont typeface="+mj-lt"/>
                        <a:buAutoNum type="arabicPeriod"/>
                      </a:pPr>
                      <a:endParaRPr lang="en-GB" sz="1600" dirty="0">
                        <a:effectLst/>
                        <a:latin typeface="+mj-lt"/>
                      </a:endParaRPr>
                    </a:p>
                    <a:p>
                      <a:pPr marL="342900" lvl="0" indent="-342900" algn="just">
                        <a:lnSpc>
                          <a:spcPct val="107000"/>
                        </a:lnSpc>
                        <a:spcAft>
                          <a:spcPts val="0"/>
                        </a:spcAft>
                        <a:buFont typeface="+mj-lt"/>
                        <a:buAutoNum type="arabicPeriod"/>
                      </a:pPr>
                      <a:r>
                        <a:rPr lang="en-GB" sz="1600" dirty="0">
                          <a:effectLst/>
                          <a:latin typeface="+mj-lt"/>
                        </a:rPr>
                        <a:t>Personnel and students and other stakeholders are involved in the design and implementation of the institution’s strategy. </a:t>
                      </a:r>
                      <a:endParaRPr lang="fr-FR" sz="2400" dirty="0">
                        <a:effectLst/>
                        <a:latin typeface="+mj-lt"/>
                      </a:endParaRPr>
                    </a:p>
                    <a:p>
                      <a:pPr marL="457200" lvl="1" indent="0" algn="just">
                        <a:lnSpc>
                          <a:spcPct val="107000"/>
                        </a:lnSpc>
                        <a:spcAft>
                          <a:spcPts val="0"/>
                        </a:spcAft>
                        <a:buFont typeface="+mj-lt"/>
                        <a:buNone/>
                      </a:pPr>
                      <a:endParaRPr lang="en-GB" sz="1600" b="1" dirty="0">
                        <a:solidFill>
                          <a:srgbClr val="0070C0"/>
                        </a:solidFill>
                        <a:effectLst/>
                        <a:latin typeface="+mj-lt"/>
                      </a:endParaRPr>
                    </a:p>
                    <a:p>
                      <a:pPr marL="457200" lvl="1" indent="0" algn="just">
                        <a:lnSpc>
                          <a:spcPct val="107000"/>
                        </a:lnSpc>
                        <a:spcAft>
                          <a:spcPts val="0"/>
                        </a:spcAft>
                        <a:buFont typeface="+mj-lt"/>
                        <a:buNone/>
                      </a:pPr>
                      <a:r>
                        <a:rPr lang="en-GB" sz="1600" b="1" dirty="0">
                          <a:solidFill>
                            <a:srgbClr val="0070C0"/>
                          </a:solidFill>
                          <a:effectLst/>
                          <a:latin typeface="+mj-lt"/>
                        </a:rPr>
                        <a:t>The programmes are designed a regularly updated with the contribution of academics, students, employers or other external stakeholders. </a:t>
                      </a:r>
                    </a:p>
                    <a:p>
                      <a:pPr marL="342900" lvl="0" indent="-342900" algn="just">
                        <a:lnSpc>
                          <a:spcPct val="107000"/>
                        </a:lnSpc>
                        <a:spcAft>
                          <a:spcPts val="0"/>
                        </a:spcAft>
                        <a:buFont typeface="+mj-lt"/>
                        <a:buAutoNum type="arabicPeriod"/>
                      </a:pPr>
                      <a:endParaRPr lang="fr-FR" sz="2000" dirty="0">
                        <a:effectLst/>
                        <a:latin typeface="+mj-lt"/>
                      </a:endParaRPr>
                    </a:p>
                    <a:p>
                      <a:pPr marL="228600" algn="just">
                        <a:lnSpc>
                          <a:spcPct val="107000"/>
                        </a:lnSpc>
                        <a:spcAft>
                          <a:spcPts val="0"/>
                        </a:spcAft>
                      </a:pPr>
                      <a:r>
                        <a:rPr lang="en-GB" sz="1400" dirty="0">
                          <a:effectLst/>
                          <a:latin typeface="+mj-lt"/>
                        </a:rPr>
                        <a:t> </a:t>
                      </a:r>
                      <a:endParaRPr lang="fr-FR"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92157950"/>
                  </a:ext>
                </a:extLst>
              </a:tr>
            </a:tbl>
          </a:graphicData>
        </a:graphic>
      </p:graphicFrame>
      <p:sp>
        <p:nvSpPr>
          <p:cNvPr id="3" name="ZoneTexte 2">
            <a:extLst>
              <a:ext uri="{FF2B5EF4-FFF2-40B4-BE49-F238E27FC236}">
                <a16:creationId xmlns:a16="http://schemas.microsoft.com/office/drawing/2014/main" xmlns="" id="{3957F14E-3D8A-534C-9392-1065A34E708A}"/>
              </a:ext>
            </a:extLst>
          </p:cNvPr>
          <p:cNvSpPr txBox="1"/>
          <p:nvPr/>
        </p:nvSpPr>
        <p:spPr>
          <a:xfrm>
            <a:off x="2195736" y="188640"/>
            <a:ext cx="5544616" cy="523220"/>
          </a:xfrm>
          <a:prstGeom prst="rect">
            <a:avLst/>
          </a:prstGeom>
          <a:noFill/>
        </p:spPr>
        <p:txBody>
          <a:bodyPr wrap="square" rtlCol="0">
            <a:spAutoFit/>
          </a:bodyPr>
          <a:lstStyle/>
          <a:p>
            <a:r>
              <a:rPr lang="en-US" sz="2800" b="1" dirty="0">
                <a:solidFill>
                  <a:srgbClr val="0070C0"/>
                </a:solidFill>
                <a:latin typeface="+mj-lt"/>
              </a:rPr>
              <a:t>For </a:t>
            </a:r>
            <a:r>
              <a:rPr lang="en-US" sz="2800" b="1" dirty="0" err="1">
                <a:solidFill>
                  <a:srgbClr val="0070C0"/>
                </a:solidFill>
                <a:latin typeface="+mj-lt"/>
              </a:rPr>
              <a:t>programmes</a:t>
            </a:r>
            <a:endParaRPr lang="en-US" sz="2800" b="1" dirty="0">
              <a:solidFill>
                <a:srgbClr val="0070C0"/>
              </a:solidFill>
              <a:latin typeface="+mj-lt"/>
            </a:endParaRPr>
          </a:p>
        </p:txBody>
      </p:sp>
    </p:spTree>
    <p:extLst>
      <p:ext uri="{BB962C8B-B14F-4D97-AF65-F5344CB8AC3E}">
        <p14:creationId xmlns:p14="http://schemas.microsoft.com/office/powerpoint/2010/main" xmlns="" val="122360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D0BC11-8654-454D-9F9E-18CCECA18A9E}"/>
              </a:ext>
            </a:extLst>
          </p:cNvPr>
          <p:cNvSpPr/>
          <p:nvPr/>
        </p:nvSpPr>
        <p:spPr>
          <a:xfrm>
            <a:off x="1115616" y="980729"/>
            <a:ext cx="6912768" cy="2851293"/>
          </a:xfrm>
          <a:prstGeom prst="rect">
            <a:avLst/>
          </a:prstGeom>
        </p:spPr>
        <p:txBody>
          <a:bodyPr wrap="square">
            <a:spAutoFit/>
          </a:bodyPr>
          <a:lstStyle/>
          <a:p>
            <a:pPr algn="ctr">
              <a:lnSpc>
                <a:spcPts val="6400"/>
              </a:lnSpc>
              <a:spcAft>
                <a:spcPts val="0"/>
              </a:spcAft>
            </a:pP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Objectives, principles and approach to quality  </a:t>
            </a:r>
            <a:r>
              <a:rPr lang="en-GB"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b="1" dirty="0">
                <a:solidFill>
                  <a:srgbClr val="118987"/>
                </a:solidFill>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ARACIS</a:t>
            </a: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21 February 2019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8530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514F2D-BDBD-BA4C-8732-52746B0006BF}"/>
              </a:ext>
            </a:extLst>
          </p:cNvPr>
          <p:cNvSpPr/>
          <p:nvPr/>
        </p:nvSpPr>
        <p:spPr>
          <a:xfrm>
            <a:off x="1187624" y="2636912"/>
            <a:ext cx="6378669" cy="916918"/>
          </a:xfrm>
          <a:prstGeom prst="rect">
            <a:avLst/>
          </a:prstGeom>
        </p:spPr>
        <p:txBody>
          <a:bodyPr wrap="none">
            <a:spAutoFit/>
          </a:bodyPr>
          <a:lstStyle/>
          <a:p>
            <a:pPr marL="457200" indent="-228600">
              <a:lnSpc>
                <a:spcPct val="107000"/>
              </a:lnSpc>
              <a:spcBef>
                <a:spcPts val="1200"/>
              </a:spcBef>
              <a:spcAft>
                <a:spcPts val="600"/>
              </a:spcAft>
            </a:pPr>
            <a:r>
              <a:rPr lang="en-GB" sz="5400" b="1" kern="0" dirty="0">
                <a:solidFill>
                  <a:srgbClr val="000000"/>
                </a:solidFill>
                <a:latin typeface="+mj-lt"/>
                <a:ea typeface="Yu Gothic Light" panose="020B0300000000000000" pitchFamily="34" charset="-128"/>
                <a:cs typeface="Times New Roman" panose="02020603050405020304" pitchFamily="18" charset="0"/>
              </a:rPr>
              <a:t>Discussion points</a:t>
            </a:r>
            <a:endParaRPr lang="fr-FR" sz="2800" b="1" kern="0" dirty="0">
              <a:solidFill>
                <a:srgbClr val="000000"/>
              </a:solidFill>
              <a:latin typeface="+mj-lt"/>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383217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136C5589-976D-6541-A2C1-BC04C4998D6C}"/>
              </a:ext>
            </a:extLst>
          </p:cNvPr>
          <p:cNvGraphicFramePr>
            <a:graphicFrameLocks noGrp="1"/>
          </p:cNvGraphicFramePr>
          <p:nvPr>
            <p:extLst>
              <p:ext uri="{D42A27DB-BD31-4B8C-83A1-F6EECF244321}">
                <p14:modId xmlns:p14="http://schemas.microsoft.com/office/powerpoint/2010/main" xmlns="" val="2100379369"/>
              </p:ext>
            </p:extLst>
          </p:nvPr>
        </p:nvGraphicFramePr>
        <p:xfrm>
          <a:off x="179512" y="1412776"/>
          <a:ext cx="8136904" cy="4080828"/>
        </p:xfrm>
        <a:graphic>
          <a:graphicData uri="http://schemas.openxmlformats.org/drawingml/2006/table">
            <a:tbl>
              <a:tblPr firstRow="1" firstCol="1" bandRow="1">
                <a:tableStyleId>{5C22544A-7EE6-4342-B048-85BDC9FD1C3A}</a:tableStyleId>
              </a:tblPr>
              <a:tblGrid>
                <a:gridCol w="882069">
                  <a:extLst>
                    <a:ext uri="{9D8B030D-6E8A-4147-A177-3AD203B41FA5}">
                      <a16:colId xmlns:a16="http://schemas.microsoft.com/office/drawing/2014/main" xmlns="" val="4246555"/>
                    </a:ext>
                  </a:extLst>
                </a:gridCol>
                <a:gridCol w="3819008">
                  <a:extLst>
                    <a:ext uri="{9D8B030D-6E8A-4147-A177-3AD203B41FA5}">
                      <a16:colId xmlns:a16="http://schemas.microsoft.com/office/drawing/2014/main" xmlns="" val="1304619474"/>
                    </a:ext>
                  </a:extLst>
                </a:gridCol>
                <a:gridCol w="3435827">
                  <a:extLst>
                    <a:ext uri="{9D8B030D-6E8A-4147-A177-3AD203B41FA5}">
                      <a16:colId xmlns:a16="http://schemas.microsoft.com/office/drawing/2014/main" xmlns="" val="1423935767"/>
                    </a:ext>
                  </a:extLst>
                </a:gridCol>
              </a:tblGrid>
              <a:tr h="578606">
                <a:tc>
                  <a:txBody>
                    <a:bodyPr/>
                    <a:lstStyle/>
                    <a:p>
                      <a:pPr>
                        <a:lnSpc>
                          <a:spcPct val="107000"/>
                        </a:lnSpc>
                        <a:spcAft>
                          <a:spcPts val="0"/>
                        </a:spcAft>
                      </a:pPr>
                      <a:r>
                        <a:rPr lang="en-GB" sz="1400">
                          <a:effectLst/>
                          <a:latin typeface="+mj-lt"/>
                        </a:rPr>
                        <a:t>Domain</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228600">
                        <a:lnSpc>
                          <a:spcPct val="107000"/>
                        </a:lnSpc>
                        <a:spcAft>
                          <a:spcPts val="0"/>
                        </a:spcAft>
                      </a:pPr>
                      <a:r>
                        <a:rPr lang="en-GB" sz="1400">
                          <a:effectLst/>
                          <a:latin typeface="+mj-lt"/>
                        </a:rPr>
                        <a:t>Standards</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228600">
                        <a:lnSpc>
                          <a:spcPct val="107000"/>
                        </a:lnSpc>
                        <a:spcAft>
                          <a:spcPts val="0"/>
                        </a:spcAft>
                      </a:pPr>
                      <a:r>
                        <a:rPr lang="en-GB" sz="1400">
                          <a:effectLst/>
                          <a:latin typeface="+mj-lt"/>
                        </a:rPr>
                        <a:t>Relevance for Romanian HE system</a:t>
                      </a:r>
                      <a:endParaRPr lang="fr-FR" sz="1050">
                        <a:effectLst/>
                        <a:latin typeface="+mj-lt"/>
                      </a:endParaRPr>
                    </a:p>
                    <a:p>
                      <a:pPr marL="228600">
                        <a:lnSpc>
                          <a:spcPct val="107000"/>
                        </a:lnSpc>
                        <a:spcAft>
                          <a:spcPts val="0"/>
                        </a:spcAft>
                      </a:pPr>
                      <a:r>
                        <a:rPr lang="en-GB" sz="1400">
                          <a:effectLst/>
                          <a:latin typeface="+mj-lt"/>
                        </a:rPr>
                        <a:t>Compliance with the law</a:t>
                      </a:r>
                      <a:endParaRPr lang="fr-FR" sz="1050">
                        <a:effectLst/>
                        <a:latin typeface="+mj-lt"/>
                      </a:endParaRPr>
                    </a:p>
                    <a:p>
                      <a:pPr marL="342900" lvl="0" indent="-342900">
                        <a:lnSpc>
                          <a:spcPct val="107000"/>
                        </a:lnSpc>
                        <a:spcAft>
                          <a:spcPts val="0"/>
                        </a:spcAft>
                        <a:buFont typeface="Wingdings" pitchFamily="2" charset="2"/>
                        <a:buChar char=""/>
                      </a:pPr>
                      <a:r>
                        <a:rPr lang="en-GB" sz="1400">
                          <a:effectLst/>
                          <a:latin typeface="+mj-lt"/>
                        </a:rPr>
                        <a:t>Keep / Delete / Amend / Add</a:t>
                      </a:r>
                      <a:endParaRPr lang="fr-FR" sz="1050">
                        <a:effectLst/>
                        <a:latin typeface="+mj-lt"/>
                        <a:ea typeface="Calibri" panose="020F0502020204030204" pitchFamily="34" charset="0"/>
                        <a:cs typeface="Times New Roman" panose="02020603050405020304" pitchFamily="18" charset="0"/>
                      </a:endParaRPr>
                    </a:p>
                  </a:txBody>
                  <a:tcPr marL="58808" marR="58808" marT="0" marB="0"/>
                </a:tc>
                <a:extLst>
                  <a:ext uri="{0D108BD9-81ED-4DB2-BD59-A6C34878D82A}">
                    <a16:rowId xmlns:a16="http://schemas.microsoft.com/office/drawing/2014/main" xmlns="" val="349623804"/>
                  </a:ext>
                </a:extLst>
              </a:tr>
              <a:tr h="2510777">
                <a:tc>
                  <a:txBody>
                    <a:bodyPr/>
                    <a:lstStyle/>
                    <a:p>
                      <a:pPr marL="342900" lvl="0" indent="-342900">
                        <a:lnSpc>
                          <a:spcPct val="107000"/>
                        </a:lnSpc>
                        <a:spcAft>
                          <a:spcPts val="0"/>
                        </a:spcAft>
                        <a:buFont typeface="+mj-lt"/>
                        <a:buAutoNum type="alphaUcPeriod"/>
                      </a:pPr>
                      <a:r>
                        <a:rPr lang="en-GB" sz="1000">
                          <a:effectLst/>
                          <a:latin typeface="+mj-lt"/>
                        </a:rPr>
                        <a:t>Strategy and governance</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342900" lvl="0" indent="-342900">
                        <a:lnSpc>
                          <a:spcPct val="107000"/>
                        </a:lnSpc>
                        <a:spcAft>
                          <a:spcPts val="0"/>
                        </a:spcAft>
                        <a:buFont typeface="+mj-lt"/>
                        <a:buAutoNum type="arabicPeriod"/>
                      </a:pPr>
                      <a:r>
                        <a:rPr lang="en-US" sz="1000">
                          <a:effectLst/>
                          <a:latin typeface="+mj-lt"/>
                        </a:rPr>
                        <a:t>The institution’s vision and strategic plan are in alignment with its mission. The institution has adequate policies, processes, procedures and instruments to realize its mission and implement its strategic plans.</a:t>
                      </a:r>
                      <a:endParaRPr lang="fr-FR" sz="1050">
                        <a:effectLst/>
                        <a:latin typeface="+mj-lt"/>
                      </a:endParaRPr>
                    </a:p>
                    <a:p>
                      <a:pPr marL="342900" lvl="0" indent="-342900">
                        <a:lnSpc>
                          <a:spcPct val="107000"/>
                        </a:lnSpc>
                        <a:spcAft>
                          <a:spcPts val="0"/>
                        </a:spcAft>
                        <a:buFont typeface="+mj-lt"/>
                        <a:buAutoNum type="arabicPeriod"/>
                      </a:pPr>
                      <a:r>
                        <a:rPr lang="en-US" sz="1000">
                          <a:effectLst/>
                          <a:latin typeface="+mj-lt"/>
                        </a:rPr>
                        <a:t>Personnel and students and other stakeholders are involved in the design and implementation of the institution’s strategy. </a:t>
                      </a:r>
                      <a:endParaRPr lang="fr-FR" sz="1050">
                        <a:effectLst/>
                        <a:latin typeface="+mj-lt"/>
                      </a:endParaRPr>
                    </a:p>
                    <a:p>
                      <a:pPr marL="342900" lvl="0" indent="-342900">
                        <a:lnSpc>
                          <a:spcPct val="107000"/>
                        </a:lnSpc>
                        <a:spcAft>
                          <a:spcPts val="0"/>
                        </a:spcAft>
                        <a:buFont typeface="+mj-lt"/>
                        <a:buAutoNum type="arabicPeriod"/>
                      </a:pPr>
                      <a:r>
                        <a:rPr lang="en-US" sz="1000">
                          <a:effectLst/>
                          <a:latin typeface="+mj-lt"/>
                        </a:rPr>
                        <a:t>The institution contributes to the social, economic and cultural development of the territory on which it is located and at the national level.</a:t>
                      </a:r>
                      <a:endParaRPr lang="fr-FR" sz="1050">
                        <a:effectLst/>
                        <a:latin typeface="+mj-lt"/>
                      </a:endParaRPr>
                    </a:p>
                    <a:p>
                      <a:pPr marL="342900" lvl="0" indent="-342900">
                        <a:lnSpc>
                          <a:spcPct val="107000"/>
                        </a:lnSpc>
                        <a:spcAft>
                          <a:spcPts val="0"/>
                        </a:spcAft>
                        <a:buFont typeface="+mj-lt"/>
                        <a:buAutoNum type="arabicPeriod"/>
                      </a:pPr>
                      <a:r>
                        <a:rPr lang="en-US" sz="1000">
                          <a:effectLst/>
                          <a:latin typeface="+mj-lt"/>
                        </a:rPr>
                        <a:t>There is a clear and transparent division of responsibilities, duties and authorities among the governing/leading authorities and decision making bodies, personnel (academic and non-academic staff) and according to the expected qualifications.</a:t>
                      </a:r>
                      <a:endParaRPr lang="fr-FR" sz="1050">
                        <a:effectLst/>
                        <a:latin typeface="+mj-lt"/>
                      </a:endParaRPr>
                    </a:p>
                    <a:p>
                      <a:pPr marL="342900" lvl="0" indent="-342900">
                        <a:lnSpc>
                          <a:spcPct val="107000"/>
                        </a:lnSpc>
                        <a:spcAft>
                          <a:spcPts val="0"/>
                        </a:spcAft>
                        <a:buFont typeface="+mj-lt"/>
                        <a:buAutoNum type="arabicPeriod"/>
                      </a:pPr>
                      <a:r>
                        <a:rPr lang="en-US" sz="1000">
                          <a:effectLst/>
                          <a:latin typeface="+mj-lt"/>
                        </a:rPr>
                        <a:t>Students are involved in the administrative and decision-making processes and are incentivized to engage in the institution’s strategy and management.</a:t>
                      </a:r>
                      <a:endParaRPr lang="fr-FR" sz="1050">
                        <a:effectLst/>
                        <a:latin typeface="+mj-lt"/>
                      </a:endParaRPr>
                    </a:p>
                    <a:p>
                      <a:pPr marL="342900" lvl="0" indent="-342900">
                        <a:lnSpc>
                          <a:spcPct val="107000"/>
                        </a:lnSpc>
                        <a:spcAft>
                          <a:spcPts val="0"/>
                        </a:spcAft>
                        <a:buFont typeface="+mj-lt"/>
                        <a:buAutoNum type="arabicPeriod"/>
                      </a:pPr>
                      <a:r>
                        <a:rPr lang="en-US" sz="1000">
                          <a:effectLst/>
                          <a:latin typeface="+mj-lt"/>
                        </a:rPr>
                        <a:t>Institution pursues an open strategy of collaboration and partnership at a regional, national and international level.</a:t>
                      </a:r>
                      <a:endParaRPr lang="fr-FR" sz="1050">
                        <a:effectLst/>
                        <a:latin typeface="+mj-lt"/>
                      </a:endParaRPr>
                    </a:p>
                    <a:p>
                      <a:pPr marL="228600" algn="just">
                        <a:lnSpc>
                          <a:spcPct val="107000"/>
                        </a:lnSpc>
                        <a:spcAft>
                          <a:spcPts val="0"/>
                        </a:spcAft>
                      </a:pPr>
                      <a:r>
                        <a:rPr lang="en-GB" sz="1000">
                          <a:effectLst/>
                          <a:latin typeface="+mj-lt"/>
                        </a:rPr>
                        <a:t> </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a:lnSpc>
                          <a:spcPct val="107000"/>
                        </a:lnSpc>
                        <a:spcAft>
                          <a:spcPts val="0"/>
                        </a:spcAft>
                      </a:pPr>
                      <a:r>
                        <a:rPr lang="en-US" sz="1100" dirty="0">
                          <a:effectLst/>
                          <a:latin typeface="+mj-lt"/>
                        </a:rPr>
                        <a:t>Collaborative work with QA experts and ARACIS</a:t>
                      </a:r>
                      <a:endParaRPr lang="fr-FR" sz="1200" dirty="0">
                        <a:effectLst/>
                        <a:latin typeface="+mj-lt"/>
                        <a:ea typeface="Calibri" panose="020F0502020204030204" pitchFamily="34" charset="0"/>
                        <a:cs typeface="Times New Roman" panose="02020603050405020304" pitchFamily="18" charset="0"/>
                      </a:endParaRPr>
                    </a:p>
                  </a:txBody>
                  <a:tcPr marL="58808" marR="58808" marT="0" marB="0"/>
                </a:tc>
                <a:extLst>
                  <a:ext uri="{0D108BD9-81ED-4DB2-BD59-A6C34878D82A}">
                    <a16:rowId xmlns:a16="http://schemas.microsoft.com/office/drawing/2014/main" xmlns="" val="3504898223"/>
                  </a:ext>
                </a:extLst>
              </a:tr>
            </a:tbl>
          </a:graphicData>
        </a:graphic>
      </p:graphicFrame>
      <p:sp>
        <p:nvSpPr>
          <p:cNvPr id="3" name="Rectangle 1">
            <a:extLst>
              <a:ext uri="{FF2B5EF4-FFF2-40B4-BE49-F238E27FC236}">
                <a16:creationId xmlns:a16="http://schemas.microsoft.com/office/drawing/2014/main" xmlns="" id="{0D988C25-31B3-3B48-B958-8309452FF9FF}"/>
              </a:ext>
            </a:extLst>
          </p:cNvPr>
          <p:cNvSpPr>
            <a:spLocks noChangeArrowheads="1"/>
          </p:cNvSpPr>
          <p:nvPr/>
        </p:nvSpPr>
        <p:spPr bwMode="auto">
          <a:xfrm>
            <a:off x="107504" y="77126"/>
            <a:ext cx="8323475" cy="1400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6979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fr-FR" sz="2400" b="1" i="0" u="none" strike="noStrike" cap="none" normalizeH="0" baseline="0" dirty="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Which structure? </a:t>
            </a:r>
            <a:r>
              <a:rPr lang="en-GB" altLang="fr-FR" sz="2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a</a:t>
            </a:r>
            <a:r>
              <a:rPr kumimoji="0" lang="en-GB" altLang="fr-FR" sz="2400" b="1" i="0" u="none" strike="noStrike" cap="none" normalizeH="0" baseline="0" dirty="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nd then…</a:t>
            </a:r>
          </a:p>
          <a:p>
            <a:pPr marL="0" marR="0" lvl="0" indent="0" algn="l" defTabSz="914400" rtl="0" eaLnBrk="0" fontAlgn="base" latinLnBrk="0" hangingPunct="0">
              <a:lnSpc>
                <a:spcPct val="100000"/>
              </a:lnSpc>
              <a:spcBef>
                <a:spcPct val="0"/>
              </a:spcBef>
              <a:spcAft>
                <a:spcPct val="0"/>
              </a:spcAft>
              <a:buClrTx/>
              <a:buSzTx/>
              <a:tabLst/>
            </a:pPr>
            <a:r>
              <a:rPr kumimoji="0" lang="en-GB" altLang="fr-FR" sz="2400" b="1" i="0" u="none" strike="noStrike" cap="none" normalizeH="0" baseline="0" dirty="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Adapting the quality framework to Romanian distinctive features</a:t>
            </a:r>
          </a:p>
          <a:p>
            <a:pPr marL="0" marR="0" lvl="0" indent="0" algn="l" defTabSz="914400" rtl="0" eaLnBrk="0" fontAlgn="base" latinLnBrk="0" hangingPunct="0">
              <a:lnSpc>
                <a:spcPct val="100000"/>
              </a:lnSpc>
              <a:spcBef>
                <a:spcPct val="0"/>
              </a:spcBef>
              <a:spcAft>
                <a:spcPct val="0"/>
              </a:spcAft>
              <a:buClrTx/>
              <a:buSzTx/>
              <a:tabLst/>
            </a:pPr>
            <a:endParaRPr kumimoji="0" lang="en-GB"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13480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0563710B-A904-C843-BF7C-1BF19BB4F2E0}"/>
              </a:ext>
            </a:extLst>
          </p:cNvPr>
          <p:cNvGraphicFramePr>
            <a:graphicFrameLocks noGrp="1"/>
          </p:cNvGraphicFramePr>
          <p:nvPr>
            <p:extLst>
              <p:ext uri="{D42A27DB-BD31-4B8C-83A1-F6EECF244321}">
                <p14:modId xmlns:p14="http://schemas.microsoft.com/office/powerpoint/2010/main" xmlns="" val="3556540744"/>
              </p:ext>
            </p:extLst>
          </p:nvPr>
        </p:nvGraphicFramePr>
        <p:xfrm>
          <a:off x="251520" y="1268760"/>
          <a:ext cx="7825679" cy="4765676"/>
        </p:xfrm>
        <a:graphic>
          <a:graphicData uri="http://schemas.openxmlformats.org/drawingml/2006/table">
            <a:tbl>
              <a:tblPr firstRow="1" firstCol="1" bandRow="1">
                <a:tableStyleId>{5C22544A-7EE6-4342-B048-85BDC9FD1C3A}</a:tableStyleId>
              </a:tblPr>
              <a:tblGrid>
                <a:gridCol w="848331">
                  <a:extLst>
                    <a:ext uri="{9D8B030D-6E8A-4147-A177-3AD203B41FA5}">
                      <a16:colId xmlns:a16="http://schemas.microsoft.com/office/drawing/2014/main" xmlns="" val="394921413"/>
                    </a:ext>
                  </a:extLst>
                </a:gridCol>
                <a:gridCol w="3672936">
                  <a:extLst>
                    <a:ext uri="{9D8B030D-6E8A-4147-A177-3AD203B41FA5}">
                      <a16:colId xmlns:a16="http://schemas.microsoft.com/office/drawing/2014/main" xmlns="" val="1378649389"/>
                    </a:ext>
                  </a:extLst>
                </a:gridCol>
                <a:gridCol w="3304412">
                  <a:extLst>
                    <a:ext uri="{9D8B030D-6E8A-4147-A177-3AD203B41FA5}">
                      <a16:colId xmlns:a16="http://schemas.microsoft.com/office/drawing/2014/main" xmlns="" val="1193259746"/>
                    </a:ext>
                  </a:extLst>
                </a:gridCol>
              </a:tblGrid>
              <a:tr h="1165870">
                <a:tc>
                  <a:txBody>
                    <a:bodyPr/>
                    <a:lstStyle/>
                    <a:p>
                      <a:pPr>
                        <a:lnSpc>
                          <a:spcPct val="107000"/>
                        </a:lnSpc>
                        <a:spcAft>
                          <a:spcPts val="0"/>
                        </a:spcAft>
                      </a:pPr>
                      <a:r>
                        <a:rPr lang="en-GB" sz="1400" dirty="0">
                          <a:effectLst/>
                          <a:latin typeface="+mj-lt"/>
                        </a:rPr>
                        <a:t>Domain</a:t>
                      </a:r>
                      <a:endParaRPr lang="fr-FR" sz="1050" dirty="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228600">
                        <a:lnSpc>
                          <a:spcPct val="107000"/>
                        </a:lnSpc>
                        <a:spcAft>
                          <a:spcPts val="0"/>
                        </a:spcAft>
                      </a:pPr>
                      <a:r>
                        <a:rPr lang="en-GB" sz="1400">
                          <a:effectLst/>
                          <a:latin typeface="+mj-lt"/>
                        </a:rPr>
                        <a:t>Institutional standards</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228600">
                        <a:lnSpc>
                          <a:spcPct val="107000"/>
                        </a:lnSpc>
                        <a:spcAft>
                          <a:spcPts val="0"/>
                        </a:spcAft>
                      </a:pPr>
                      <a:r>
                        <a:rPr lang="en-GB" sz="1400" dirty="0">
                          <a:effectLst/>
                          <a:latin typeface="+mj-lt"/>
                        </a:rPr>
                        <a:t>Programme standards</a:t>
                      </a:r>
                      <a:endParaRPr lang="fr-FR" sz="1050" dirty="0">
                        <a:effectLst/>
                        <a:latin typeface="+mj-lt"/>
                      </a:endParaRPr>
                    </a:p>
                    <a:p>
                      <a:pPr marL="342900" lvl="0" indent="-342900">
                        <a:lnSpc>
                          <a:spcPct val="107000"/>
                        </a:lnSpc>
                        <a:spcAft>
                          <a:spcPts val="0"/>
                        </a:spcAft>
                        <a:buFont typeface="Wingdings" pitchFamily="2" charset="2"/>
                        <a:buChar char=""/>
                      </a:pPr>
                      <a:r>
                        <a:rPr lang="en-GB" sz="1400" dirty="0">
                          <a:effectLst/>
                          <a:latin typeface="+mj-lt"/>
                        </a:rPr>
                        <a:t>Focus on learning outcomes </a:t>
                      </a:r>
                      <a:endParaRPr lang="fr-FR" sz="1050" dirty="0">
                        <a:effectLst/>
                        <a:latin typeface="+mj-lt"/>
                      </a:endParaRPr>
                    </a:p>
                    <a:p>
                      <a:pPr marL="342900" lvl="0" indent="-342900">
                        <a:lnSpc>
                          <a:spcPct val="107000"/>
                        </a:lnSpc>
                        <a:spcAft>
                          <a:spcPts val="0"/>
                        </a:spcAft>
                        <a:buFont typeface="Wingdings" pitchFamily="2" charset="2"/>
                        <a:buChar char=""/>
                      </a:pPr>
                      <a:r>
                        <a:rPr lang="en-GB" sz="1400" dirty="0">
                          <a:effectLst/>
                          <a:latin typeface="+mj-lt"/>
                        </a:rPr>
                        <a:t>Alignment with professional standards</a:t>
                      </a:r>
                      <a:endParaRPr lang="fr-FR" sz="1050" dirty="0">
                        <a:effectLst/>
                        <a:latin typeface="+mj-lt"/>
                      </a:endParaRPr>
                    </a:p>
                    <a:p>
                      <a:pPr marL="342900" lvl="0" indent="-342900">
                        <a:lnSpc>
                          <a:spcPct val="107000"/>
                        </a:lnSpc>
                        <a:spcAft>
                          <a:spcPts val="0"/>
                        </a:spcAft>
                        <a:buFont typeface="Wingdings" pitchFamily="2" charset="2"/>
                        <a:buChar char=""/>
                      </a:pPr>
                      <a:r>
                        <a:rPr lang="en-GB" sz="1400" dirty="0">
                          <a:effectLst/>
                          <a:latin typeface="+mj-lt"/>
                        </a:rPr>
                        <a:t>Alignment with NQF</a:t>
                      </a:r>
                      <a:endParaRPr lang="fr-FR" sz="1050" dirty="0">
                        <a:effectLst/>
                        <a:latin typeface="+mj-lt"/>
                      </a:endParaRPr>
                    </a:p>
                    <a:p>
                      <a:pPr marL="228600">
                        <a:lnSpc>
                          <a:spcPct val="107000"/>
                        </a:lnSpc>
                        <a:spcAft>
                          <a:spcPts val="0"/>
                        </a:spcAft>
                      </a:pPr>
                      <a:r>
                        <a:rPr lang="en-GB" sz="1400" dirty="0">
                          <a:effectLst/>
                          <a:latin typeface="+mj-lt"/>
                        </a:rPr>
                        <a:t> </a:t>
                      </a:r>
                      <a:endParaRPr lang="fr-FR" sz="1050" dirty="0">
                        <a:effectLst/>
                        <a:latin typeface="+mj-lt"/>
                        <a:ea typeface="Calibri" panose="020F0502020204030204" pitchFamily="34" charset="0"/>
                        <a:cs typeface="Times New Roman" panose="02020603050405020304" pitchFamily="18" charset="0"/>
                      </a:endParaRPr>
                    </a:p>
                  </a:txBody>
                  <a:tcPr marL="58808" marR="58808" marT="0" marB="0"/>
                </a:tc>
                <a:extLst>
                  <a:ext uri="{0D108BD9-81ED-4DB2-BD59-A6C34878D82A}">
                    <a16:rowId xmlns:a16="http://schemas.microsoft.com/office/drawing/2014/main" xmlns="" val="4263826834"/>
                  </a:ext>
                </a:extLst>
              </a:tr>
              <a:tr h="2510777">
                <a:tc>
                  <a:txBody>
                    <a:bodyPr/>
                    <a:lstStyle/>
                    <a:p>
                      <a:pPr marL="342900" lvl="0" indent="-342900">
                        <a:lnSpc>
                          <a:spcPct val="107000"/>
                        </a:lnSpc>
                        <a:spcAft>
                          <a:spcPts val="0"/>
                        </a:spcAft>
                        <a:buFont typeface="+mj-lt"/>
                        <a:buAutoNum type="alphaUcPeriod"/>
                      </a:pPr>
                      <a:r>
                        <a:rPr lang="en-GB" sz="1000">
                          <a:effectLst/>
                          <a:latin typeface="+mj-lt"/>
                        </a:rPr>
                        <a:t>Strategy and governance</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marL="342900" lvl="0" indent="-342900" algn="just">
                        <a:lnSpc>
                          <a:spcPct val="107000"/>
                        </a:lnSpc>
                        <a:spcAft>
                          <a:spcPts val="0"/>
                        </a:spcAft>
                        <a:buFont typeface="+mj-lt"/>
                        <a:buAutoNum type="arabicPeriod"/>
                      </a:pPr>
                      <a:r>
                        <a:rPr lang="en-US" sz="1000">
                          <a:effectLst/>
                          <a:latin typeface="+mj-lt"/>
                        </a:rPr>
                        <a:t>The institution’s vision and strategic plan are in alignment with its mission. The institution has adequate policies, processes, procedures and instruments to realize its mission and implement its strategic plans.</a:t>
                      </a:r>
                      <a:endParaRPr lang="fr-FR" sz="1050">
                        <a:effectLst/>
                        <a:latin typeface="+mj-lt"/>
                      </a:endParaRPr>
                    </a:p>
                    <a:p>
                      <a:pPr marL="342900" lvl="0" indent="-342900" algn="just">
                        <a:lnSpc>
                          <a:spcPct val="107000"/>
                        </a:lnSpc>
                        <a:spcAft>
                          <a:spcPts val="0"/>
                        </a:spcAft>
                        <a:buFont typeface="+mj-lt"/>
                        <a:buAutoNum type="arabicPeriod"/>
                      </a:pPr>
                      <a:r>
                        <a:rPr lang="en-US" sz="1000">
                          <a:effectLst/>
                          <a:latin typeface="+mj-lt"/>
                        </a:rPr>
                        <a:t>Personnel and students and other stakeholders are involved in the design and implementation of the institution’s strategy. </a:t>
                      </a:r>
                      <a:endParaRPr lang="fr-FR" sz="1050">
                        <a:effectLst/>
                        <a:latin typeface="+mj-lt"/>
                      </a:endParaRPr>
                    </a:p>
                    <a:p>
                      <a:pPr marL="342900" lvl="0" indent="-342900" algn="just">
                        <a:lnSpc>
                          <a:spcPct val="107000"/>
                        </a:lnSpc>
                        <a:spcAft>
                          <a:spcPts val="0"/>
                        </a:spcAft>
                        <a:buFont typeface="+mj-lt"/>
                        <a:buAutoNum type="arabicPeriod"/>
                      </a:pPr>
                      <a:r>
                        <a:rPr lang="en-US" sz="1000">
                          <a:effectLst/>
                          <a:latin typeface="+mj-lt"/>
                        </a:rPr>
                        <a:t>The institution contributes to the social, economic and cultural development of the territory on which it is located and at the national level.</a:t>
                      </a:r>
                      <a:endParaRPr lang="fr-FR" sz="1050">
                        <a:effectLst/>
                        <a:latin typeface="+mj-lt"/>
                      </a:endParaRPr>
                    </a:p>
                    <a:p>
                      <a:pPr marL="342900" lvl="0" indent="-342900" algn="just">
                        <a:lnSpc>
                          <a:spcPct val="107000"/>
                        </a:lnSpc>
                        <a:spcAft>
                          <a:spcPts val="0"/>
                        </a:spcAft>
                        <a:buFont typeface="+mj-lt"/>
                        <a:buAutoNum type="arabicPeriod"/>
                      </a:pPr>
                      <a:r>
                        <a:rPr lang="en-US" sz="1000">
                          <a:effectLst/>
                          <a:latin typeface="+mj-lt"/>
                        </a:rPr>
                        <a:t>There is a clear and transparent division of responsibilities, duties and authorities among the governing/leading authorities and decision making bodies, personnel (academic and non-academic staff) and according to the expected qualifications.</a:t>
                      </a:r>
                      <a:endParaRPr lang="fr-FR" sz="1050">
                        <a:effectLst/>
                        <a:latin typeface="+mj-lt"/>
                      </a:endParaRPr>
                    </a:p>
                    <a:p>
                      <a:pPr marL="342900" lvl="0" indent="-342900" algn="just">
                        <a:lnSpc>
                          <a:spcPct val="107000"/>
                        </a:lnSpc>
                        <a:spcAft>
                          <a:spcPts val="0"/>
                        </a:spcAft>
                        <a:buFont typeface="+mj-lt"/>
                        <a:buAutoNum type="arabicPeriod"/>
                      </a:pPr>
                      <a:r>
                        <a:rPr lang="en-US" sz="1000">
                          <a:effectLst/>
                          <a:latin typeface="+mj-lt"/>
                        </a:rPr>
                        <a:t>Students are involved in the administrative and decision-making processes and are incentivized to engage in the institution’s strategy and management.</a:t>
                      </a:r>
                      <a:endParaRPr lang="fr-FR" sz="1050">
                        <a:effectLst/>
                        <a:latin typeface="+mj-lt"/>
                      </a:endParaRPr>
                    </a:p>
                    <a:p>
                      <a:pPr marL="342900" lvl="0" indent="-342900" algn="just">
                        <a:lnSpc>
                          <a:spcPct val="107000"/>
                        </a:lnSpc>
                        <a:spcAft>
                          <a:spcPts val="0"/>
                        </a:spcAft>
                        <a:buFont typeface="+mj-lt"/>
                        <a:buAutoNum type="arabicPeriod"/>
                      </a:pPr>
                      <a:r>
                        <a:rPr lang="en-US" sz="1000">
                          <a:effectLst/>
                          <a:latin typeface="+mj-lt"/>
                        </a:rPr>
                        <a:t>Institution pursues an open strategy of collaboration and partnership at a regional, national and international level.</a:t>
                      </a:r>
                      <a:endParaRPr lang="fr-FR" sz="1050">
                        <a:effectLst/>
                        <a:latin typeface="+mj-lt"/>
                      </a:endParaRPr>
                    </a:p>
                    <a:p>
                      <a:pPr marL="228600" algn="just">
                        <a:lnSpc>
                          <a:spcPct val="107000"/>
                        </a:lnSpc>
                        <a:spcAft>
                          <a:spcPts val="0"/>
                        </a:spcAft>
                      </a:pPr>
                      <a:r>
                        <a:rPr lang="en-GB" sz="1000">
                          <a:effectLst/>
                          <a:latin typeface="+mj-lt"/>
                        </a:rPr>
                        <a:t> </a:t>
                      </a:r>
                      <a:endParaRPr lang="fr-FR" sz="1050">
                        <a:effectLst/>
                        <a:latin typeface="+mj-lt"/>
                        <a:ea typeface="Calibri" panose="020F0502020204030204" pitchFamily="34" charset="0"/>
                        <a:cs typeface="Times New Roman" panose="02020603050405020304" pitchFamily="18" charset="0"/>
                      </a:endParaRPr>
                    </a:p>
                  </a:txBody>
                  <a:tcPr marL="58808" marR="58808" marT="0" marB="0"/>
                </a:tc>
                <a:tc>
                  <a:txBody>
                    <a:bodyPr/>
                    <a:lstStyle/>
                    <a:p>
                      <a:pPr algn="just">
                        <a:lnSpc>
                          <a:spcPct val="107000"/>
                        </a:lnSpc>
                        <a:spcAft>
                          <a:spcPts val="0"/>
                        </a:spcAft>
                      </a:pPr>
                      <a:r>
                        <a:rPr lang="en-GB" sz="1000" dirty="0">
                          <a:effectLst/>
                          <a:latin typeface="+mj-lt"/>
                        </a:rPr>
                        <a:t>At level of Master programmes and Master domains: ARACIS has already developed a methodology that should be included in the new methodology. To be reflected in the umbrella methodology.</a:t>
                      </a:r>
                      <a:endParaRPr lang="fr-FR" sz="1050" dirty="0">
                        <a:effectLst/>
                        <a:latin typeface="+mj-lt"/>
                      </a:endParaRPr>
                    </a:p>
                    <a:p>
                      <a:pPr>
                        <a:lnSpc>
                          <a:spcPct val="107000"/>
                        </a:lnSpc>
                        <a:spcAft>
                          <a:spcPts val="0"/>
                        </a:spcAft>
                      </a:pPr>
                      <a:r>
                        <a:rPr lang="en-GB" sz="1000" dirty="0">
                          <a:effectLst/>
                          <a:latin typeface="+mj-lt"/>
                        </a:rPr>
                        <a:t> </a:t>
                      </a:r>
                      <a:endParaRPr lang="fr-FR" sz="1050" dirty="0">
                        <a:effectLst/>
                        <a:latin typeface="+mj-lt"/>
                      </a:endParaRPr>
                    </a:p>
                    <a:p>
                      <a:pPr>
                        <a:lnSpc>
                          <a:spcPct val="107000"/>
                        </a:lnSpc>
                        <a:spcAft>
                          <a:spcPts val="0"/>
                        </a:spcAft>
                      </a:pPr>
                      <a:r>
                        <a:rPr lang="en-US" sz="1000" dirty="0">
                          <a:effectLst/>
                          <a:latin typeface="+mj-lt"/>
                        </a:rPr>
                        <a:t>Collaborative work with QA experts and ARACIS on a proposal by WB</a:t>
                      </a:r>
                      <a:endParaRPr lang="fr-FR" sz="1050" dirty="0">
                        <a:effectLst/>
                        <a:latin typeface="+mj-lt"/>
                        <a:ea typeface="Calibri" panose="020F0502020204030204" pitchFamily="34" charset="0"/>
                        <a:cs typeface="Times New Roman" panose="02020603050405020304" pitchFamily="18" charset="0"/>
                      </a:endParaRPr>
                    </a:p>
                  </a:txBody>
                  <a:tcPr marL="58808" marR="58808" marT="0" marB="0"/>
                </a:tc>
                <a:extLst>
                  <a:ext uri="{0D108BD9-81ED-4DB2-BD59-A6C34878D82A}">
                    <a16:rowId xmlns:a16="http://schemas.microsoft.com/office/drawing/2014/main" xmlns="" val="3244657383"/>
                  </a:ext>
                </a:extLst>
              </a:tr>
            </a:tbl>
          </a:graphicData>
        </a:graphic>
      </p:graphicFrame>
      <p:sp>
        <p:nvSpPr>
          <p:cNvPr id="3" name="Rectangle 1">
            <a:extLst>
              <a:ext uri="{FF2B5EF4-FFF2-40B4-BE49-F238E27FC236}">
                <a16:creationId xmlns:a16="http://schemas.microsoft.com/office/drawing/2014/main" xmlns="" id="{EA523712-679E-F140-B2AA-B4FD14F6F900}"/>
              </a:ext>
            </a:extLst>
          </p:cNvPr>
          <p:cNvSpPr>
            <a:spLocks noChangeArrowheads="1"/>
          </p:cNvSpPr>
          <p:nvPr/>
        </p:nvSpPr>
        <p:spPr bwMode="auto">
          <a:xfrm>
            <a:off x="107504" y="228489"/>
            <a:ext cx="4845151" cy="1400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6979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fr-FR" sz="2400" b="1" i="0" u="none" strike="noStrike" cap="none" normalizeH="0" baseline="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Ensuring consistency and alignment </a:t>
            </a:r>
            <a:br>
              <a:rPr kumimoji="0" lang="en-GB" altLang="fr-FR" sz="2400" b="1" i="0" u="none" strike="noStrike" cap="none" normalizeH="0" baseline="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br>
            <a:r>
              <a:rPr kumimoji="0" lang="en-GB" altLang="fr-FR" sz="2400" b="1" i="0" u="none" strike="noStrike" cap="none" normalizeH="0" baseline="0">
                <a:ln>
                  <a:noFill/>
                </a:ln>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with programme quality framework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20463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514F2D-BDBD-BA4C-8732-52746B0006BF}"/>
              </a:ext>
            </a:extLst>
          </p:cNvPr>
          <p:cNvSpPr/>
          <p:nvPr/>
        </p:nvSpPr>
        <p:spPr>
          <a:xfrm>
            <a:off x="1187624" y="2636912"/>
            <a:ext cx="6378669" cy="916918"/>
          </a:xfrm>
          <a:prstGeom prst="rect">
            <a:avLst/>
          </a:prstGeom>
        </p:spPr>
        <p:txBody>
          <a:bodyPr wrap="none">
            <a:spAutoFit/>
          </a:bodyPr>
          <a:lstStyle/>
          <a:p>
            <a:pPr marL="457200" indent="-228600">
              <a:lnSpc>
                <a:spcPct val="107000"/>
              </a:lnSpc>
              <a:spcBef>
                <a:spcPts val="1200"/>
              </a:spcBef>
              <a:spcAft>
                <a:spcPts val="600"/>
              </a:spcAft>
            </a:pPr>
            <a:r>
              <a:rPr lang="en-GB" sz="5400" b="1" kern="0" dirty="0">
                <a:solidFill>
                  <a:srgbClr val="000000"/>
                </a:solidFill>
                <a:latin typeface="+mj-lt"/>
                <a:ea typeface="Yu Gothic Light" panose="020B0300000000000000" pitchFamily="34" charset="-128"/>
                <a:cs typeface="Times New Roman" panose="02020603050405020304" pitchFamily="18" charset="0"/>
              </a:rPr>
              <a:t>Discussion points</a:t>
            </a:r>
            <a:endParaRPr lang="fr-FR" sz="2800" b="1" kern="0" dirty="0">
              <a:solidFill>
                <a:srgbClr val="000000"/>
              </a:solidFill>
              <a:latin typeface="+mj-lt"/>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296744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D0BC11-8654-454D-9F9E-18CCECA18A9E}"/>
              </a:ext>
            </a:extLst>
          </p:cNvPr>
          <p:cNvSpPr/>
          <p:nvPr/>
        </p:nvSpPr>
        <p:spPr>
          <a:xfrm>
            <a:off x="1115616" y="980729"/>
            <a:ext cx="6912768" cy="2030556"/>
          </a:xfrm>
          <a:prstGeom prst="rect">
            <a:avLst/>
          </a:prstGeom>
        </p:spPr>
        <p:txBody>
          <a:bodyPr wrap="square">
            <a:spAutoFit/>
          </a:bodyPr>
          <a:lstStyle/>
          <a:p>
            <a:pPr algn="ctr">
              <a:lnSpc>
                <a:spcPts val="6400"/>
              </a:lnSpc>
              <a:spcAft>
                <a:spcPts val="0"/>
              </a:spcAft>
            </a:pP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4. Scoring and thresholds</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b="1" dirty="0">
                <a:solidFill>
                  <a:srgbClr val="118987"/>
                </a:solidFill>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ARACIS</a:t>
            </a: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21 February 2019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5129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7A0A23-1950-2044-9E0F-152CA3E720A1}"/>
              </a:ext>
            </a:extLst>
          </p:cNvPr>
          <p:cNvSpPr/>
          <p:nvPr/>
        </p:nvSpPr>
        <p:spPr>
          <a:xfrm>
            <a:off x="107504" y="1010396"/>
            <a:ext cx="8208912" cy="2922660"/>
          </a:xfrm>
          <a:prstGeom prst="rect">
            <a:avLst/>
          </a:prstGeom>
        </p:spPr>
        <p:txBody>
          <a:bodyPr wrap="square">
            <a:spAutoFit/>
          </a:bodyPr>
          <a:lstStyle/>
          <a:p>
            <a:pPr lvl="0">
              <a:lnSpc>
                <a:spcPct val="107000"/>
              </a:lnSpc>
              <a:spcBef>
                <a:spcPts val="1200"/>
              </a:spcBef>
              <a:spcAft>
                <a:spcPts val="600"/>
              </a:spcAft>
            </a:pPr>
            <a:r>
              <a:rPr lang="en-GB" sz="3600" b="1" dirty="0">
                <a:solidFill>
                  <a:schemeClr val="tx2"/>
                </a:solidFill>
                <a:latin typeface="Calibri Light" panose="020F0302020204030204" pitchFamily="34" charset="0"/>
                <a:ea typeface="Yu Gothic Light" panose="020B0300000000000000" pitchFamily="34" charset="-128"/>
                <a:cs typeface="Times New Roman" panose="02020603050405020304" pitchFamily="18" charset="0"/>
              </a:rPr>
              <a:t>How to assess quality?</a:t>
            </a:r>
            <a:r>
              <a:rPr lang="en-GB" sz="36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
            </a:r>
            <a:br>
              <a:rPr lang="en-GB" sz="36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br>
            <a:endParaRPr lang="fr-FR" sz="36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endParaRPr>
          </a:p>
          <a:p>
            <a:pPr algn="just">
              <a:lnSpc>
                <a:spcPct val="107000"/>
              </a:lnSpc>
              <a:spcAft>
                <a:spcPts val="800"/>
              </a:spcAft>
            </a:pPr>
            <a:r>
              <a:rPr lang="en-US" sz="2800" dirty="0">
                <a:latin typeface="Calibri" panose="020F0502020204030204" pitchFamily="34" charset="0"/>
                <a:ea typeface="MS Mincho" panose="02020609040205080304" pitchFamily="49" charset="-128"/>
                <a:cs typeface="Calibri" panose="020F0502020204030204" pitchFamily="34" charset="0"/>
              </a:rPr>
              <a:t>The objectives of QA assessment are twofold</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800" dirty="0">
                <a:latin typeface="Calibri" panose="020F0502020204030204" pitchFamily="34" charset="0"/>
                <a:ea typeface="MS Mincho" panose="02020609040205080304" pitchFamily="49" charset="-128"/>
                <a:cs typeface="Calibri" panose="020F0502020204030204" pitchFamily="34" charset="0"/>
              </a:rPr>
              <a:t>Help the institutions improve their capacity;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800" dirty="0">
                <a:latin typeface="Calibri" panose="020F0502020204030204" pitchFamily="34" charset="0"/>
                <a:ea typeface="MS Mincho" panose="02020609040205080304" pitchFamily="49" charset="-128"/>
                <a:cs typeface="Calibri" panose="020F0502020204030204" pitchFamily="34" charset="0"/>
              </a:rPr>
              <a:t>Assess the attainment of the quality expectations</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4067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7A0A23-1950-2044-9E0F-152CA3E720A1}"/>
              </a:ext>
            </a:extLst>
          </p:cNvPr>
          <p:cNvSpPr/>
          <p:nvPr/>
        </p:nvSpPr>
        <p:spPr>
          <a:xfrm>
            <a:off x="35496" y="1749324"/>
            <a:ext cx="8496944" cy="4719625"/>
          </a:xfrm>
          <a:prstGeom prst="rect">
            <a:avLst/>
          </a:prstGeom>
        </p:spPr>
        <p:txBody>
          <a:bodyPr wrap="square">
            <a:spAutoFit/>
          </a:bodyPr>
          <a:lstStyle/>
          <a:p>
            <a:pPr marL="342900" lvl="0" indent="-342900">
              <a:lnSpc>
                <a:spcPct val="107000"/>
              </a:lnSpc>
              <a:spcBef>
                <a:spcPts val="1200"/>
              </a:spcBef>
              <a:spcAft>
                <a:spcPts val="600"/>
              </a:spcAft>
              <a:buFont typeface="Arial" panose="020B0604020202020204" pitchFamily="34" charset="0"/>
              <a:buChar char="•"/>
            </a:pPr>
            <a:r>
              <a:rPr lang="en-GB" sz="2800" b="1" dirty="0">
                <a:latin typeface="Calibri" panose="020F0502020204030204" pitchFamily="34" charset="0"/>
                <a:ea typeface="Yu Gothic Light" panose="020B0300000000000000" pitchFamily="34" charset="-128"/>
                <a:cs typeface="Calibri" panose="020F0502020204030204" pitchFamily="34" charset="0"/>
              </a:rPr>
              <a:t>Existing: Minimum / Reference Performance indicator   </a:t>
            </a:r>
          </a:p>
          <a:p>
            <a:pPr marL="342900" lvl="0" indent="-342900">
              <a:lnSpc>
                <a:spcPct val="107000"/>
              </a:lnSpc>
              <a:spcBef>
                <a:spcPts val="1200"/>
              </a:spcBef>
              <a:spcAft>
                <a:spcPts val="600"/>
              </a:spcAft>
              <a:buFont typeface="Arial" panose="020B0604020202020204" pitchFamily="34" charset="0"/>
              <a:buChar char="•"/>
            </a:pPr>
            <a:r>
              <a:rPr lang="en-GB" sz="2800" b="1" dirty="0">
                <a:latin typeface="Calibri" panose="020F0502020204030204" pitchFamily="34" charset="0"/>
                <a:ea typeface="Yu Gothic Light" panose="020B0300000000000000" pitchFamily="34" charset="-128"/>
                <a:cs typeface="Calibri" panose="020F0502020204030204" pitchFamily="34" charset="0"/>
              </a:rPr>
              <a:t>A clear description of the expectation for each standard</a:t>
            </a:r>
          </a:p>
          <a:p>
            <a:pPr marL="342900" lvl="0" indent="-342900">
              <a:lnSpc>
                <a:spcPct val="107000"/>
              </a:lnSpc>
              <a:spcBef>
                <a:spcPts val="1200"/>
              </a:spcBef>
              <a:spcAft>
                <a:spcPts val="600"/>
              </a:spcAft>
              <a:buFont typeface="Arial" panose="020B0604020202020204" pitchFamily="34" charset="0"/>
              <a:buChar char="•"/>
            </a:pPr>
            <a:r>
              <a:rPr lang="en-GB" sz="2800" b="1" dirty="0">
                <a:latin typeface="Calibri" panose="020F0502020204030204" pitchFamily="34" charset="0"/>
                <a:ea typeface="Yu Gothic Light" panose="020B0300000000000000" pitchFamily="34" charset="-128"/>
                <a:cs typeface="Calibri" panose="020F0502020204030204" pitchFamily="34" charset="0"/>
              </a:rPr>
              <a:t>Intensity of achievement (from little to sustainable)</a:t>
            </a:r>
          </a:p>
          <a:p>
            <a:pPr marL="342900" lvl="0" indent="-342900">
              <a:lnSpc>
                <a:spcPct val="107000"/>
              </a:lnSpc>
              <a:spcBef>
                <a:spcPts val="1200"/>
              </a:spcBef>
              <a:spcAft>
                <a:spcPts val="600"/>
              </a:spcAft>
              <a:buFont typeface="Arial" panose="020B0604020202020204" pitchFamily="34" charset="0"/>
              <a:buChar char="•"/>
            </a:pPr>
            <a:r>
              <a:rPr lang="en-GB" sz="2800" b="1" dirty="0">
                <a:latin typeface="Calibri" panose="020F0502020204030204" pitchFamily="34" charset="0"/>
                <a:ea typeface="Yu Gothic Light" panose="020B0300000000000000" pitchFamily="34" charset="-128"/>
                <a:cs typeface="Calibri" panose="020F0502020204030204" pitchFamily="34" charset="0"/>
              </a:rPr>
              <a:t>Key standards among the range of standards</a:t>
            </a:r>
          </a:p>
          <a:p>
            <a:pPr marL="800100" lvl="1" indent="-342900">
              <a:lnSpc>
                <a:spcPct val="107000"/>
              </a:lnSpc>
              <a:spcBef>
                <a:spcPts val="1200"/>
              </a:spcBef>
              <a:spcAft>
                <a:spcPts val="600"/>
              </a:spcAft>
              <a:buFont typeface="Arial" panose="020B0604020202020204" pitchFamily="34" charset="0"/>
              <a:buChar char="•"/>
            </a:pPr>
            <a:r>
              <a:rPr lang="en-GB" sz="2400" b="1" dirty="0">
                <a:latin typeface="Calibri" panose="020F0502020204030204" pitchFamily="34" charset="0"/>
                <a:ea typeface="Yu Gothic Light" panose="020B0300000000000000" pitchFamily="34" charset="-128"/>
                <a:cs typeface="Calibri" panose="020F0502020204030204" pitchFamily="34" charset="0"/>
              </a:rPr>
              <a:t>For instance, in Teaching : the pedagogical cooperation is instrumental to the consistency of the programme</a:t>
            </a:r>
          </a:p>
          <a:p>
            <a:pPr marL="800100" lvl="1" indent="-342900">
              <a:lnSpc>
                <a:spcPct val="107000"/>
              </a:lnSpc>
              <a:spcBef>
                <a:spcPts val="1200"/>
              </a:spcBef>
              <a:spcAft>
                <a:spcPts val="600"/>
              </a:spcAft>
              <a:buFont typeface="Arial" panose="020B0604020202020204" pitchFamily="34" charset="0"/>
              <a:buChar char="•"/>
            </a:pPr>
            <a:r>
              <a:rPr lang="en-GB" sz="2400" b="1" dirty="0">
                <a:latin typeface="Calibri" panose="020F0502020204030204" pitchFamily="34" charset="0"/>
                <a:ea typeface="Yu Gothic Light" panose="020B0300000000000000" pitchFamily="34" charset="-128"/>
                <a:cs typeface="Calibri" panose="020F0502020204030204" pitchFamily="34" charset="0"/>
              </a:rPr>
              <a:t>In QA : setting a quality assurance unit is indispensable</a:t>
            </a:r>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06BDB4E4-7A72-EF46-8EA0-B3F2B46A8161}"/>
              </a:ext>
            </a:extLst>
          </p:cNvPr>
          <p:cNvSpPr/>
          <p:nvPr/>
        </p:nvSpPr>
        <p:spPr>
          <a:xfrm>
            <a:off x="611560" y="476672"/>
            <a:ext cx="4369786" cy="646331"/>
          </a:xfrm>
          <a:prstGeom prst="rect">
            <a:avLst/>
          </a:prstGeom>
        </p:spPr>
        <p:txBody>
          <a:bodyPr wrap="none">
            <a:spAutoFit/>
          </a:bodyPr>
          <a:lstStyle/>
          <a:p>
            <a:r>
              <a:rPr lang="en-GB" sz="3600" b="1" dirty="0">
                <a:solidFill>
                  <a:schemeClr val="tx2"/>
                </a:solidFill>
                <a:latin typeface="Calibri Light" panose="020F0302020204030204" pitchFamily="34" charset="0"/>
                <a:ea typeface="Yu Gothic Light" panose="020B0300000000000000" pitchFamily="34" charset="-128"/>
                <a:cs typeface="Times New Roman" panose="02020603050405020304" pitchFamily="18" charset="0"/>
              </a:rPr>
              <a:t>How to assess quality?</a:t>
            </a:r>
            <a:endParaRPr lang="fr-FR" sz="3600" dirty="0">
              <a:solidFill>
                <a:schemeClr val="tx2"/>
              </a:solidFill>
            </a:endParaRPr>
          </a:p>
        </p:txBody>
      </p:sp>
    </p:spTree>
    <p:extLst>
      <p:ext uri="{BB962C8B-B14F-4D97-AF65-F5344CB8AC3E}">
        <p14:creationId xmlns:p14="http://schemas.microsoft.com/office/powerpoint/2010/main" xmlns="" val="1995337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5"/>
          <p:cNvSpPr>
            <a:spLocks noGrp="1"/>
          </p:cNvSpPr>
          <p:nvPr>
            <p:ph idx="1"/>
          </p:nvPr>
        </p:nvSpPr>
        <p:spPr>
          <a:xfrm>
            <a:off x="179512" y="620688"/>
            <a:ext cx="8218487" cy="5688632"/>
          </a:xfrm>
        </p:spPr>
        <p:txBody>
          <a:bodyPr>
            <a:normAutofit/>
          </a:bodyPr>
          <a:lstStyle/>
          <a:p>
            <a:pPr marL="114300" indent="0">
              <a:buNone/>
            </a:pPr>
            <a:r>
              <a:rPr lang="en-US" sz="3200" b="1" dirty="0">
                <a:solidFill>
                  <a:schemeClr val="tx2"/>
                </a:solidFill>
                <a:latin typeface="Arial"/>
                <a:cs typeface="Arial"/>
              </a:rPr>
              <a:t>About quality thresholds </a:t>
            </a:r>
          </a:p>
          <a:p>
            <a:pPr marL="114300" indent="0" algn="just">
              <a:buNone/>
            </a:pPr>
            <a:endParaRPr lang="en-US" sz="2800" b="1" dirty="0">
              <a:latin typeface="Arial"/>
              <a:cs typeface="Arial"/>
            </a:endParaRPr>
          </a:p>
          <a:p>
            <a:pPr algn="just"/>
            <a:r>
              <a:rPr lang="en-US" sz="2800" b="1" dirty="0">
                <a:latin typeface="Arial"/>
                <a:cs typeface="Arial"/>
              </a:rPr>
              <a:t>What is the average level?</a:t>
            </a:r>
          </a:p>
          <a:p>
            <a:pPr lvl="1" algn="just"/>
            <a:r>
              <a:rPr lang="en-US" sz="2800" dirty="0">
                <a:latin typeface="Arial"/>
                <a:cs typeface="Arial"/>
              </a:rPr>
              <a:t>A national expectation? </a:t>
            </a:r>
          </a:p>
          <a:p>
            <a:pPr lvl="1" algn="just"/>
            <a:r>
              <a:rPr lang="en-US" sz="2800" dirty="0">
                <a:latin typeface="Arial"/>
                <a:cs typeface="Arial"/>
              </a:rPr>
              <a:t>A reasonable achievement according to the existing capacities of the Romanian HEIs</a:t>
            </a:r>
          </a:p>
          <a:p>
            <a:pPr lvl="1" algn="just"/>
            <a:r>
              <a:rPr lang="en-US" sz="2800" dirty="0">
                <a:latin typeface="Arial"/>
                <a:cs typeface="Arial"/>
              </a:rPr>
              <a:t>A commonly met achievement met by European HEIs?</a:t>
            </a:r>
            <a:r>
              <a:rPr lang="en-US" sz="2200" dirty="0">
                <a:latin typeface="Arial"/>
                <a:cs typeface="Arial"/>
              </a:rPr>
              <a:t> </a:t>
            </a:r>
            <a:endParaRPr lang="en-US" b="1" dirty="0">
              <a:solidFill>
                <a:srgbClr val="000000"/>
              </a:solidFill>
              <a:latin typeface="Arial"/>
              <a:cs typeface="Arial"/>
            </a:endParaRPr>
          </a:p>
          <a:p>
            <a:pPr marL="306113" lvl="1" indent="-306113" algn="just">
              <a:lnSpc>
                <a:spcPct val="150000"/>
              </a:lnSpc>
              <a:defRPr/>
            </a:pPr>
            <a:endParaRPr lang="en-US" b="1" dirty="0">
              <a:solidFill>
                <a:srgbClr val="000000"/>
              </a:solidFill>
              <a:latin typeface="Arial"/>
              <a:cs typeface="Arial"/>
            </a:endParaRPr>
          </a:p>
        </p:txBody>
      </p:sp>
      <p:sp>
        <p:nvSpPr>
          <p:cNvPr id="1116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tx1"/>
                </a:solidFill>
                <a:latin typeface="Arial" charset="0"/>
                <a:ea typeface="ＭＳ Ｐゴシック" charset="0"/>
                <a:cs typeface="ＭＳ Ｐゴシック" charset="0"/>
              </a:defRPr>
            </a:lvl1pPr>
            <a:lvl2pPr marL="663244" indent="-255095" eaLnBrk="0" hangingPunct="0">
              <a:defRPr sz="2100">
                <a:solidFill>
                  <a:schemeClr val="tx1"/>
                </a:solidFill>
                <a:latin typeface="Arial" charset="0"/>
                <a:ea typeface="ＭＳ Ｐゴシック" charset="0"/>
              </a:defRPr>
            </a:lvl2pPr>
            <a:lvl3pPr marL="1020376" indent="-204075" eaLnBrk="0" hangingPunct="0">
              <a:defRPr sz="2100">
                <a:solidFill>
                  <a:schemeClr val="tx1"/>
                </a:solidFill>
                <a:latin typeface="Arial" charset="0"/>
                <a:ea typeface="ＭＳ Ｐゴシック" charset="0"/>
              </a:defRPr>
            </a:lvl3pPr>
            <a:lvl4pPr marL="1428525" indent="-204075" eaLnBrk="0" hangingPunct="0">
              <a:defRPr sz="2100">
                <a:solidFill>
                  <a:schemeClr val="tx1"/>
                </a:solidFill>
                <a:latin typeface="Arial" charset="0"/>
                <a:ea typeface="ＭＳ Ｐゴシック" charset="0"/>
              </a:defRPr>
            </a:lvl4pPr>
            <a:lvl5pPr marL="1836676" indent="-204075" eaLnBrk="0" hangingPunct="0">
              <a:defRPr sz="2100">
                <a:solidFill>
                  <a:schemeClr val="tx1"/>
                </a:solidFill>
                <a:latin typeface="Arial" charset="0"/>
                <a:ea typeface="ＭＳ Ｐゴシック" charset="0"/>
              </a:defRPr>
            </a:lvl5pPr>
            <a:lvl6pPr marL="2244827" indent="-204075" eaLnBrk="0" fontAlgn="base" hangingPunct="0">
              <a:spcBef>
                <a:spcPct val="0"/>
              </a:spcBef>
              <a:spcAft>
                <a:spcPct val="0"/>
              </a:spcAft>
              <a:defRPr sz="2100">
                <a:solidFill>
                  <a:schemeClr val="tx1"/>
                </a:solidFill>
                <a:latin typeface="Arial" charset="0"/>
                <a:ea typeface="ＭＳ Ｐゴシック" charset="0"/>
              </a:defRPr>
            </a:lvl6pPr>
            <a:lvl7pPr marL="2652976" indent="-204075" eaLnBrk="0" fontAlgn="base" hangingPunct="0">
              <a:spcBef>
                <a:spcPct val="0"/>
              </a:spcBef>
              <a:spcAft>
                <a:spcPct val="0"/>
              </a:spcAft>
              <a:defRPr sz="2100">
                <a:solidFill>
                  <a:schemeClr val="tx1"/>
                </a:solidFill>
                <a:latin typeface="Arial" charset="0"/>
                <a:ea typeface="ＭＳ Ｐゴシック" charset="0"/>
              </a:defRPr>
            </a:lvl7pPr>
            <a:lvl8pPr marL="3061127" indent="-204075" eaLnBrk="0" fontAlgn="base" hangingPunct="0">
              <a:spcBef>
                <a:spcPct val="0"/>
              </a:spcBef>
              <a:spcAft>
                <a:spcPct val="0"/>
              </a:spcAft>
              <a:defRPr sz="2100">
                <a:solidFill>
                  <a:schemeClr val="tx1"/>
                </a:solidFill>
                <a:latin typeface="Arial" charset="0"/>
                <a:ea typeface="ＭＳ Ｐゴシック" charset="0"/>
              </a:defRPr>
            </a:lvl8pPr>
            <a:lvl9pPr marL="3469276" indent="-204075" eaLnBrk="0" fontAlgn="base" hangingPunct="0">
              <a:spcBef>
                <a:spcPct val="0"/>
              </a:spcBef>
              <a:spcAft>
                <a:spcPct val="0"/>
              </a:spcAft>
              <a:defRPr sz="2100">
                <a:solidFill>
                  <a:schemeClr val="tx1"/>
                </a:solidFill>
                <a:latin typeface="Arial" charset="0"/>
                <a:ea typeface="ＭＳ Ｐゴシック" charset="0"/>
              </a:defRPr>
            </a:lvl9pPr>
          </a:lstStyle>
          <a:p>
            <a:pPr eaLnBrk="1" hangingPunct="1"/>
            <a:fld id="{5C9F8039-72AF-3A4B-BC35-CB5C6256167F}" type="slidenum">
              <a:rPr lang="en-US" sz="1275">
                <a:solidFill>
                  <a:srgbClr val="727272"/>
                </a:solidFill>
                <a:latin typeface="Georgia" charset="0"/>
              </a:rPr>
              <a:pPr eaLnBrk="1" hangingPunct="1"/>
              <a:t>37</a:t>
            </a:fld>
            <a:endParaRPr lang="en-US" sz="1275">
              <a:solidFill>
                <a:srgbClr val="727272"/>
              </a:solidFill>
              <a:latin typeface="Georgia" charset="0"/>
            </a:endParaRPr>
          </a:p>
        </p:txBody>
      </p:sp>
    </p:spTree>
    <p:extLst>
      <p:ext uri="{BB962C8B-B14F-4D97-AF65-F5344CB8AC3E}">
        <p14:creationId xmlns:p14="http://schemas.microsoft.com/office/powerpoint/2010/main" xmlns="" val="820245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514F2D-BDBD-BA4C-8732-52746B0006BF}"/>
              </a:ext>
            </a:extLst>
          </p:cNvPr>
          <p:cNvSpPr/>
          <p:nvPr/>
        </p:nvSpPr>
        <p:spPr>
          <a:xfrm>
            <a:off x="1187624" y="2636912"/>
            <a:ext cx="6378669" cy="916918"/>
          </a:xfrm>
          <a:prstGeom prst="rect">
            <a:avLst/>
          </a:prstGeom>
        </p:spPr>
        <p:txBody>
          <a:bodyPr wrap="none">
            <a:spAutoFit/>
          </a:bodyPr>
          <a:lstStyle/>
          <a:p>
            <a:pPr marL="457200" indent="-228600">
              <a:lnSpc>
                <a:spcPct val="107000"/>
              </a:lnSpc>
              <a:spcBef>
                <a:spcPts val="1200"/>
              </a:spcBef>
              <a:spcAft>
                <a:spcPts val="600"/>
              </a:spcAft>
            </a:pPr>
            <a:r>
              <a:rPr lang="en-GB" sz="5400" b="1" kern="0" dirty="0">
                <a:solidFill>
                  <a:srgbClr val="000000"/>
                </a:solidFill>
                <a:latin typeface="+mj-lt"/>
                <a:ea typeface="Yu Gothic Light" panose="020B0300000000000000" pitchFamily="34" charset="-128"/>
                <a:cs typeface="Times New Roman" panose="02020603050405020304" pitchFamily="18" charset="0"/>
              </a:rPr>
              <a:t>Discussion points</a:t>
            </a:r>
            <a:endParaRPr lang="fr-FR" sz="2800" b="1" kern="0" dirty="0">
              <a:solidFill>
                <a:srgbClr val="000000"/>
              </a:solidFill>
              <a:latin typeface="+mj-lt"/>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2889328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D0BC11-8654-454D-9F9E-18CCECA18A9E}"/>
              </a:ext>
            </a:extLst>
          </p:cNvPr>
          <p:cNvSpPr/>
          <p:nvPr/>
        </p:nvSpPr>
        <p:spPr>
          <a:xfrm>
            <a:off x="1115616" y="980729"/>
            <a:ext cx="6912768" cy="2030556"/>
          </a:xfrm>
          <a:prstGeom prst="rect">
            <a:avLst/>
          </a:prstGeom>
        </p:spPr>
        <p:txBody>
          <a:bodyPr wrap="square">
            <a:spAutoFit/>
          </a:bodyPr>
          <a:lstStyle/>
          <a:p>
            <a:pPr algn="ctr">
              <a:lnSpc>
                <a:spcPts val="6400"/>
              </a:lnSpc>
              <a:spcAft>
                <a:spcPts val="0"/>
              </a:spcAft>
            </a:pPr>
            <a:r>
              <a:rPr lang="en-GB" sz="4400" b="1" dirty="0">
                <a:solidFill>
                  <a:srgbClr val="B00004"/>
                </a:solidFill>
                <a:latin typeface="Calibri Light" panose="020F0302020204030204" pitchFamily="34" charset="0"/>
                <a:ea typeface="Calibri" panose="020F0502020204030204" pitchFamily="34" charset="0"/>
                <a:cs typeface="Times New Roman" panose="02020603050405020304" pitchFamily="18" charset="0"/>
              </a:rPr>
              <a:t>4. Methodology </a:t>
            </a:r>
            <a:r>
              <a:rPr lang="en-GB"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b="1" dirty="0">
                <a:solidFill>
                  <a:srgbClr val="118987"/>
                </a:solidFill>
                <a:latin typeface="Calibri" panose="020F0502020204030204" pitchFamily="34" charset="0"/>
                <a:ea typeface="Calibri" panose="020F0502020204030204" pitchFamily="34" charset="0"/>
                <a:cs typeface="Calibri" panose="020F0502020204030204" pitchFamily="34"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900"/>
              </a:lnSpc>
              <a:spcAft>
                <a:spcPts val="0"/>
              </a:spcAft>
            </a:pP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ARACIS</a:t>
            </a:r>
          </a:p>
          <a:p>
            <a:pPr algn="ctr">
              <a:lnSpc>
                <a:spcPts val="2900"/>
              </a:lnSpc>
              <a:spcAft>
                <a:spcPts val="0"/>
              </a:spcAft>
            </a:pPr>
            <a:r>
              <a:rPr lang="en-GB" sz="2800" b="1">
                <a:solidFill>
                  <a:srgbClr val="118987"/>
                </a:solidFill>
                <a:latin typeface="Calibri" panose="020F0502020204030204" pitchFamily="34" charset="0"/>
                <a:ea typeface="Calibri" panose="020F0502020204030204" pitchFamily="34" charset="0"/>
                <a:cs typeface="Calibri" panose="020F0502020204030204" pitchFamily="34" charset="0"/>
              </a:rPr>
              <a:t>21 </a:t>
            </a:r>
            <a:r>
              <a:rPr lang="en-GB" sz="2800" b="1" dirty="0">
                <a:solidFill>
                  <a:srgbClr val="118987"/>
                </a:solidFill>
                <a:latin typeface="Calibri" panose="020F0502020204030204" pitchFamily="34" charset="0"/>
                <a:ea typeface="Calibri" panose="020F0502020204030204" pitchFamily="34" charset="0"/>
                <a:cs typeface="Calibri" panose="020F0502020204030204" pitchFamily="34" charset="0"/>
              </a:rPr>
              <a:t>February 2019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5864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323528" y="279801"/>
            <a:ext cx="7920880" cy="7109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4000" b="1" dirty="0">
                <a:latin typeface="Calibri" panose="020F0502020204030204" pitchFamily="34" charset="0"/>
                <a:cs typeface="Times New Roman" panose="02020603050405020304" pitchFamily="18" charset="0"/>
              </a:rPr>
              <a:t>What are the main objectives </a:t>
            </a:r>
            <a:br>
              <a:rPr lang="en-GB" altLang="fr-FR" sz="4000" b="1" dirty="0">
                <a:latin typeface="Calibri" panose="020F0502020204030204" pitchFamily="34" charset="0"/>
                <a:cs typeface="Times New Roman" panose="02020603050405020304" pitchFamily="18" charset="0"/>
              </a:rPr>
            </a:br>
            <a:r>
              <a:rPr lang="en-GB" altLang="fr-FR" sz="4000" b="1" dirty="0">
                <a:latin typeface="Calibri" panose="020F0502020204030204" pitchFamily="34" charset="0"/>
                <a:cs typeface="Times New Roman" panose="02020603050405020304" pitchFamily="18" charset="0"/>
              </a:rPr>
              <a:t>of the project? </a:t>
            </a:r>
          </a:p>
          <a:p>
            <a:endParaRPr lang="en-GB" altLang="fr-FR" sz="32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Fully aligning with European standards </a:t>
            </a:r>
          </a:p>
          <a:p>
            <a:pPr marL="342900"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Improving confidence in the QA system</a:t>
            </a:r>
          </a:p>
          <a:p>
            <a:pPr marL="342900"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Making QA system useful for quality enhancement</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Employability</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Comparability </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Meeting expectations of stakeholders</a:t>
            </a:r>
            <a:endParaRPr lang="en-GB" altLang="fr-FR" sz="32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Updating the evaluation framework</a:t>
            </a:r>
          </a:p>
          <a:p>
            <a:pPr marL="342900" indent="-342900">
              <a:buFont typeface="Arial" panose="020B0604020202020204" pitchFamily="34" charset="0"/>
              <a:buChar char="•"/>
            </a:pPr>
            <a:r>
              <a:rPr lang="en-GB" altLang="fr-FR" sz="3200" dirty="0">
                <a:latin typeface="Calibri" panose="020F0502020204030204" pitchFamily="34" charset="0"/>
                <a:cs typeface="Times New Roman" panose="02020603050405020304" pitchFamily="18" charset="0"/>
              </a:rPr>
              <a:t>Improving the methodology</a:t>
            </a:r>
          </a:p>
          <a:p>
            <a:endParaRPr lang="en-GB" altLang="fr-FR" sz="3200" dirty="0">
              <a:latin typeface="Calibri" panose="020F0502020204030204" pitchFamily="34" charset="0"/>
              <a:cs typeface="Times New Roman" panose="02020603050405020304" pitchFamily="18" charset="0"/>
            </a:endParaRPr>
          </a:p>
          <a:p>
            <a:endParaRPr lang="en-GB" altLang="fr-FR" sz="3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1670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514F2D-BDBD-BA4C-8732-52746B0006BF}"/>
              </a:ext>
            </a:extLst>
          </p:cNvPr>
          <p:cNvSpPr/>
          <p:nvPr/>
        </p:nvSpPr>
        <p:spPr>
          <a:xfrm>
            <a:off x="1187624" y="2636912"/>
            <a:ext cx="6378669" cy="916918"/>
          </a:xfrm>
          <a:prstGeom prst="rect">
            <a:avLst/>
          </a:prstGeom>
        </p:spPr>
        <p:txBody>
          <a:bodyPr wrap="none">
            <a:spAutoFit/>
          </a:bodyPr>
          <a:lstStyle/>
          <a:p>
            <a:pPr marL="457200" indent="-228600">
              <a:lnSpc>
                <a:spcPct val="107000"/>
              </a:lnSpc>
              <a:spcBef>
                <a:spcPts val="1200"/>
              </a:spcBef>
              <a:spcAft>
                <a:spcPts val="600"/>
              </a:spcAft>
            </a:pPr>
            <a:r>
              <a:rPr lang="en-GB" sz="5400" b="1" kern="0" dirty="0">
                <a:solidFill>
                  <a:srgbClr val="000000"/>
                </a:solidFill>
                <a:latin typeface="+mj-lt"/>
                <a:ea typeface="Yu Gothic Light" panose="020B0300000000000000" pitchFamily="34" charset="-128"/>
                <a:cs typeface="Times New Roman" panose="02020603050405020304" pitchFamily="18" charset="0"/>
              </a:rPr>
              <a:t>Discussion points</a:t>
            </a:r>
            <a:endParaRPr lang="fr-FR" sz="2800" b="1" kern="0" dirty="0">
              <a:solidFill>
                <a:srgbClr val="000000"/>
              </a:solidFill>
              <a:latin typeface="+mj-lt"/>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14971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7F5994-6A24-4E4F-922B-F4A27C2A851F}"/>
              </a:ext>
            </a:extLst>
          </p:cNvPr>
          <p:cNvSpPr/>
          <p:nvPr/>
        </p:nvSpPr>
        <p:spPr>
          <a:xfrm>
            <a:off x="467544" y="2279844"/>
            <a:ext cx="6390456" cy="2464521"/>
          </a:xfrm>
          <a:prstGeom prst="rect">
            <a:avLst/>
          </a:prstGeom>
        </p:spPr>
        <p:txBody>
          <a:bodyPr wrap="square">
            <a:spAutoFit/>
          </a:bodyPr>
          <a:lstStyle/>
          <a:p>
            <a:pPr marL="228600" indent="-228600" algn="ctr">
              <a:lnSpc>
                <a:spcPct val="107000"/>
              </a:lnSpc>
              <a:spcBef>
                <a:spcPts val="1200"/>
              </a:spcBef>
              <a:spcAft>
                <a:spcPts val="600"/>
              </a:spcAft>
            </a:pPr>
            <a: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Annexe </a:t>
            </a:r>
          </a:p>
          <a:p>
            <a:pPr marL="228600" indent="-228600" algn="ctr">
              <a:lnSpc>
                <a:spcPct val="107000"/>
              </a:lnSpc>
              <a:spcBef>
                <a:spcPts val="1200"/>
              </a:spcBef>
              <a:spcAft>
                <a:spcPts val="600"/>
              </a:spcAft>
            </a:pPr>
            <a: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Alternative scope </a:t>
            </a:r>
            <a:b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br>
            <a:r>
              <a:rPr lang="en-GB"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of quality framework </a:t>
            </a:r>
            <a:endParaRPr lang="fr-FR" sz="4400"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2500879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7F5994-6A24-4E4F-922B-F4A27C2A851F}"/>
              </a:ext>
            </a:extLst>
          </p:cNvPr>
          <p:cNvSpPr/>
          <p:nvPr/>
        </p:nvSpPr>
        <p:spPr>
          <a:xfrm>
            <a:off x="467544" y="185901"/>
            <a:ext cx="6390456" cy="6013056"/>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Extended domains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The 6 domains encompass all missions of higher education. However, ARACIS might want to pay more emphasis on some domain and disaggregate the 6 domains into others, </a:t>
            </a:r>
            <a:r>
              <a:rPr lang="en-GB" sz="2000" dirty="0" err="1">
                <a:latin typeface="Calibri" panose="020F0502020204030204" pitchFamily="34" charset="0"/>
                <a:ea typeface="Calibri" panose="020F0502020204030204" pitchFamily="34" charset="0"/>
                <a:cs typeface="Times New Roman" panose="02020603050405020304" pitchFamily="18" charset="0"/>
              </a:rPr>
              <a:t>e.g</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Strategy and vision</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Governance and management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Human resources</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Financial resources</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Infrastructures and facilities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Student recruitment, admission, certification</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Programme monitoring</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Teaching, learning and assessment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Research, innovation, and 3</a:t>
            </a:r>
            <a:r>
              <a:rPr lang="en-GB" sz="2000" baseline="30000" dirty="0">
                <a:latin typeface="Calibri" panose="020F0502020204030204" pitchFamily="34" charset="0"/>
                <a:ea typeface="Calibri" panose="020F0502020204030204" pitchFamily="34" charset="0"/>
                <a:cs typeface="Times New Roman" panose="02020603050405020304" pitchFamily="18" charset="0"/>
              </a:rPr>
              <a:t>rd</a:t>
            </a:r>
            <a:r>
              <a:rPr lang="en-GB" sz="2000" dirty="0">
                <a:latin typeface="Calibri" panose="020F0502020204030204" pitchFamily="34" charset="0"/>
                <a:ea typeface="Calibri" panose="020F0502020204030204" pitchFamily="34" charset="0"/>
                <a:cs typeface="Times New Roman" panose="02020603050405020304" pitchFamily="18" charset="0"/>
              </a:rPr>
              <a:t> mission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Community engagement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Partnerships and mobility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lphaUcPeriod"/>
            </a:pPr>
            <a:r>
              <a:rPr lang="en-GB" sz="2000" dirty="0">
                <a:latin typeface="Calibri" panose="020F0502020204030204" pitchFamily="34" charset="0"/>
                <a:ea typeface="Calibri" panose="020F0502020204030204" pitchFamily="34" charset="0"/>
                <a:cs typeface="Times New Roman" panose="02020603050405020304" pitchFamily="18" charset="0"/>
              </a:rPr>
              <a:t>Communication</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69896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23528" y="116632"/>
            <a:ext cx="184731" cy="707886"/>
          </a:xfrm>
          <a:prstGeom prst="rect">
            <a:avLst/>
          </a:prstGeom>
          <a:noFill/>
        </p:spPr>
        <p:txBody>
          <a:bodyPr wrap="none" rtlCol="0">
            <a:spAutoFit/>
          </a:bodyPr>
          <a:lstStyle/>
          <a:p>
            <a:endParaRPr lang="nl-BE" sz="4000" dirty="0">
              <a:solidFill>
                <a:schemeClr val="accent2">
                  <a:lumMod val="50000"/>
                </a:schemeClr>
              </a:solidFill>
            </a:endParaRPr>
          </a:p>
        </p:txBody>
      </p:sp>
      <p:sp>
        <p:nvSpPr>
          <p:cNvPr id="7" name="Ovaal 4"/>
          <p:cNvSpPr/>
          <p:nvPr/>
        </p:nvSpPr>
        <p:spPr>
          <a:xfrm>
            <a:off x="1603563" y="1159451"/>
            <a:ext cx="5371465" cy="502856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Ovaal 5"/>
          <p:cNvSpPr/>
          <p:nvPr/>
        </p:nvSpPr>
        <p:spPr>
          <a:xfrm>
            <a:off x="3270438" y="2763461"/>
            <a:ext cx="1990090" cy="18122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9" name="Rechte verbindingslijn 6"/>
          <p:cNvCxnSpPr/>
          <p:nvPr/>
        </p:nvCxnSpPr>
        <p:spPr>
          <a:xfrm>
            <a:off x="5414833" y="3493711"/>
            <a:ext cx="1089660" cy="254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7"/>
          <p:cNvCxnSpPr/>
          <p:nvPr/>
        </p:nvCxnSpPr>
        <p:spPr>
          <a:xfrm>
            <a:off x="1964878" y="3553401"/>
            <a:ext cx="1089660" cy="2540"/>
          </a:xfrm>
          <a:prstGeom prst="line">
            <a:avLst/>
          </a:prstGeom>
          <a:noFill/>
          <a:ln w="44450" cap="flat" cmpd="sng" algn="ctr">
            <a:solidFill>
              <a:sysClr val="window" lastClr="FFFFFF"/>
            </a:solidFill>
            <a:prstDash val="solid"/>
            <a:miter lim="800000"/>
          </a:ln>
          <a:effectLst/>
        </p:spPr>
      </p:cxnSp>
      <p:sp>
        <p:nvSpPr>
          <p:cNvPr id="11" name="Tekstvak 2"/>
          <p:cNvSpPr txBox="1">
            <a:spLocks noChangeArrowheads="1"/>
          </p:cNvSpPr>
          <p:nvPr/>
        </p:nvSpPr>
        <p:spPr bwMode="auto">
          <a:xfrm>
            <a:off x="2626548" y="1656021"/>
            <a:ext cx="3177540" cy="73723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600" b="1">
                <a:solidFill>
                  <a:srgbClr val="C45911"/>
                </a:solidFill>
                <a:effectLst/>
                <a:latin typeface="Calibri" charset="0"/>
                <a:ea typeface="Calibri" charset="0"/>
                <a:cs typeface="Times New Roman" charset="0"/>
              </a:rPr>
              <a:t>processus centraux </a:t>
            </a:r>
            <a:br>
              <a:rPr lang="nl-BE" sz="1600" b="1">
                <a:solidFill>
                  <a:srgbClr val="C45911"/>
                </a:solidFill>
                <a:effectLst/>
                <a:latin typeface="Calibri" charset="0"/>
                <a:ea typeface="Calibri" charset="0"/>
                <a:cs typeface="Times New Roman" charset="0"/>
              </a:rPr>
            </a:br>
            <a:r>
              <a:rPr lang="nl-BE" sz="1600" b="1">
                <a:solidFill>
                  <a:srgbClr val="C45911"/>
                </a:solidFill>
                <a:effectLst/>
                <a:latin typeface="Calibri" charset="0"/>
                <a:ea typeface="Calibri" charset="0"/>
                <a:cs typeface="Times New Roman" charset="0"/>
              </a:rPr>
              <a:t>de l’enseignement</a:t>
            </a:r>
            <a:endParaRPr lang="fr-FR" sz="1100">
              <a:effectLst/>
              <a:latin typeface="Calibri" charset="0"/>
              <a:ea typeface="Calibri" charset="0"/>
              <a:cs typeface="Times New Roman" charset="0"/>
            </a:endParaRPr>
          </a:p>
        </p:txBody>
      </p:sp>
      <p:sp>
        <p:nvSpPr>
          <p:cNvPr id="12" name="Tekstvak 2"/>
          <p:cNvSpPr txBox="1">
            <a:spLocks noChangeArrowheads="1"/>
          </p:cNvSpPr>
          <p:nvPr/>
        </p:nvSpPr>
        <p:spPr bwMode="auto">
          <a:xfrm>
            <a:off x="4479478" y="3790256"/>
            <a:ext cx="3177540" cy="73723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600" b="1">
                <a:solidFill>
                  <a:srgbClr val="C45911"/>
                </a:solidFill>
                <a:effectLst/>
                <a:latin typeface="Calibri" charset="0"/>
                <a:ea typeface="Calibri" charset="0"/>
                <a:cs typeface="Times New Roman" charset="0"/>
              </a:rPr>
              <a:t>processus centraux </a:t>
            </a:r>
            <a:br>
              <a:rPr lang="nl-BE" sz="1600" b="1">
                <a:solidFill>
                  <a:srgbClr val="C45911"/>
                </a:solidFill>
                <a:effectLst/>
                <a:latin typeface="Calibri" charset="0"/>
                <a:ea typeface="Calibri" charset="0"/>
                <a:cs typeface="Times New Roman" charset="0"/>
              </a:rPr>
            </a:br>
            <a:r>
              <a:rPr lang="nl-BE" sz="1600" b="1">
                <a:solidFill>
                  <a:srgbClr val="C45911"/>
                </a:solidFill>
                <a:effectLst/>
                <a:latin typeface="Calibri" charset="0"/>
                <a:ea typeface="Calibri" charset="0"/>
                <a:cs typeface="Times New Roman" charset="0"/>
              </a:rPr>
              <a:t>de la recherche</a:t>
            </a:r>
            <a:endParaRPr lang="fr-FR" sz="1100">
              <a:effectLst/>
              <a:latin typeface="Calibri" charset="0"/>
              <a:ea typeface="Calibri" charset="0"/>
              <a:cs typeface="Times New Roman" charset="0"/>
            </a:endParaRPr>
          </a:p>
        </p:txBody>
      </p:sp>
      <p:sp>
        <p:nvSpPr>
          <p:cNvPr id="13" name="Tekstvak 2"/>
          <p:cNvSpPr txBox="1">
            <a:spLocks noChangeArrowheads="1"/>
          </p:cNvSpPr>
          <p:nvPr/>
        </p:nvSpPr>
        <p:spPr bwMode="auto">
          <a:xfrm>
            <a:off x="2638613" y="3213041"/>
            <a:ext cx="3177540" cy="73723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600" b="1">
                <a:solidFill>
                  <a:srgbClr val="FFFFFF"/>
                </a:solidFill>
                <a:effectLst/>
                <a:latin typeface="Calibri" charset="0"/>
                <a:ea typeface="Calibri" charset="0"/>
                <a:cs typeface="Times New Roman" charset="0"/>
              </a:rPr>
              <a:t>facteurs </a:t>
            </a:r>
            <a:br>
              <a:rPr lang="nl-BE" sz="1600" b="1">
                <a:solidFill>
                  <a:srgbClr val="FFFFFF"/>
                </a:solidFill>
                <a:effectLst/>
                <a:latin typeface="Calibri" charset="0"/>
                <a:ea typeface="Calibri" charset="0"/>
                <a:cs typeface="Times New Roman" charset="0"/>
              </a:rPr>
            </a:br>
            <a:r>
              <a:rPr lang="nl-BE" sz="1600" b="1">
                <a:solidFill>
                  <a:srgbClr val="FFFFFF"/>
                </a:solidFill>
                <a:effectLst/>
                <a:latin typeface="Calibri" charset="0"/>
                <a:ea typeface="Calibri" charset="0"/>
                <a:cs typeface="Times New Roman" charset="0"/>
              </a:rPr>
              <a:t>dynamisants</a:t>
            </a:r>
            <a:endParaRPr lang="fr-FR" sz="1100">
              <a:effectLst/>
              <a:latin typeface="Calibri" charset="0"/>
              <a:ea typeface="Calibri" charset="0"/>
              <a:cs typeface="Times New Roman" charset="0"/>
            </a:endParaRPr>
          </a:p>
        </p:txBody>
      </p:sp>
      <p:sp>
        <p:nvSpPr>
          <p:cNvPr id="14" name="Tekstvak 2"/>
          <p:cNvSpPr txBox="1">
            <a:spLocks noChangeArrowheads="1"/>
          </p:cNvSpPr>
          <p:nvPr/>
        </p:nvSpPr>
        <p:spPr bwMode="auto">
          <a:xfrm>
            <a:off x="2699792" y="692696"/>
            <a:ext cx="3177540" cy="344069"/>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600" b="1">
                <a:solidFill>
                  <a:srgbClr val="FFFFFF"/>
                </a:solidFill>
                <a:effectLst/>
                <a:latin typeface="Calibri" charset="0"/>
                <a:ea typeface="Calibri" charset="0"/>
                <a:cs typeface="Times New Roman" charset="0"/>
              </a:rPr>
              <a:t>Conditions</a:t>
            </a:r>
            <a:endParaRPr lang="fr-FR" sz="1100" b="1" dirty="0">
              <a:effectLst/>
              <a:latin typeface="Calibri" charset="0"/>
              <a:ea typeface="Calibri" charset="0"/>
              <a:cs typeface="Times New Roman" charset="0"/>
            </a:endParaRPr>
          </a:p>
        </p:txBody>
      </p:sp>
      <p:sp>
        <p:nvSpPr>
          <p:cNvPr id="15" name="Ovaal 22"/>
          <p:cNvSpPr/>
          <p:nvPr/>
        </p:nvSpPr>
        <p:spPr>
          <a:xfrm>
            <a:off x="753369" y="230013"/>
            <a:ext cx="6770959" cy="6583363"/>
          </a:xfrm>
          <a:prstGeom prst="ellipse">
            <a:avLst/>
          </a:prstGeom>
          <a:solidFill>
            <a:srgbClr val="ED7D3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Ovaal 23"/>
          <p:cNvSpPr/>
          <p:nvPr/>
        </p:nvSpPr>
        <p:spPr>
          <a:xfrm>
            <a:off x="1835696" y="1340768"/>
            <a:ext cx="4541520" cy="4537710"/>
          </a:xfrm>
          <a:prstGeom prst="ellipse">
            <a:avLst/>
          </a:prstGeom>
          <a:solidFill>
            <a:srgbClr val="ED7D31">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8" name="Rechte verbindingslijn 28"/>
          <p:cNvCxnSpPr/>
          <p:nvPr/>
        </p:nvCxnSpPr>
        <p:spPr>
          <a:xfrm>
            <a:off x="5414833" y="3779461"/>
            <a:ext cx="1089660" cy="2540"/>
          </a:xfrm>
          <a:prstGeom prst="line">
            <a:avLst/>
          </a:prstGeom>
          <a:noFill/>
          <a:ln w="44450" cap="flat" cmpd="sng" algn="ctr">
            <a:solidFill>
              <a:sysClr val="window" lastClr="FFFFFF"/>
            </a:solidFill>
            <a:prstDash val="solid"/>
            <a:miter lim="800000"/>
          </a:ln>
          <a:effectLst/>
        </p:spPr>
      </p:cxnSp>
      <p:cxnSp>
        <p:nvCxnSpPr>
          <p:cNvPr id="19" name="Rechte verbindingslijn 27"/>
          <p:cNvCxnSpPr/>
          <p:nvPr/>
        </p:nvCxnSpPr>
        <p:spPr>
          <a:xfrm>
            <a:off x="1964878" y="3839151"/>
            <a:ext cx="1089660" cy="2540"/>
          </a:xfrm>
          <a:prstGeom prst="line">
            <a:avLst/>
          </a:prstGeom>
          <a:noFill/>
          <a:ln w="44450" cap="flat" cmpd="sng" algn="ctr">
            <a:solidFill>
              <a:sysClr val="window" lastClr="FFFFFF"/>
            </a:solidFill>
            <a:prstDash val="solid"/>
            <a:miter lim="800000"/>
          </a:ln>
          <a:effectLst/>
        </p:spPr>
      </p:cxnSp>
      <p:grpSp>
        <p:nvGrpSpPr>
          <p:cNvPr id="51" name="Grouper 50"/>
          <p:cNvGrpSpPr/>
          <p:nvPr/>
        </p:nvGrpSpPr>
        <p:grpSpPr>
          <a:xfrm>
            <a:off x="2767444" y="2703771"/>
            <a:ext cx="2717567" cy="2278380"/>
            <a:chOff x="2745293" y="2703771"/>
            <a:chExt cx="2717567" cy="2278380"/>
          </a:xfrm>
        </p:grpSpPr>
        <p:sp>
          <p:nvSpPr>
            <p:cNvPr id="17" name="Ovaal 25"/>
            <p:cNvSpPr/>
            <p:nvPr/>
          </p:nvSpPr>
          <p:spPr>
            <a:xfrm>
              <a:off x="2933690" y="2703771"/>
              <a:ext cx="2358390" cy="2278380"/>
            </a:xfrm>
            <a:prstGeom prst="ellipse">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1" name="Tekstvak 2"/>
            <p:cNvSpPr txBox="1">
              <a:spLocks noChangeArrowheads="1"/>
            </p:cNvSpPr>
            <p:nvPr/>
          </p:nvSpPr>
          <p:spPr bwMode="auto">
            <a:xfrm>
              <a:off x="2745293" y="3356992"/>
              <a:ext cx="1489075" cy="7736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400" b="1" dirty="0">
                  <a:solidFill>
                    <a:srgbClr val="FFFFFF"/>
                  </a:solidFill>
                  <a:effectLst/>
                  <a:latin typeface="Calibri" charset="0"/>
                  <a:ea typeface="Calibri" charset="0"/>
                  <a:cs typeface="Times New Roman" charset="0"/>
                </a:rPr>
                <a:t>Pedagogical Innovation </a:t>
              </a:r>
              <a:br>
                <a:rPr lang="nl-BE" sz="1400" b="1" dirty="0">
                  <a:solidFill>
                    <a:srgbClr val="FFFFFF"/>
                  </a:solidFill>
                  <a:effectLst/>
                  <a:latin typeface="Calibri" charset="0"/>
                  <a:ea typeface="Calibri" charset="0"/>
                  <a:cs typeface="Times New Roman" charset="0"/>
                </a:rPr>
              </a:br>
              <a:endParaRPr lang="fr-FR" sz="1400" dirty="0">
                <a:effectLst/>
                <a:latin typeface="Calibri" charset="0"/>
                <a:ea typeface="Calibri" charset="0"/>
                <a:cs typeface="Times New Roman" charset="0"/>
              </a:endParaRPr>
            </a:p>
          </p:txBody>
        </p:sp>
        <p:sp>
          <p:nvSpPr>
            <p:cNvPr id="23" name="Tekstvak 2"/>
            <p:cNvSpPr txBox="1">
              <a:spLocks noChangeArrowheads="1"/>
            </p:cNvSpPr>
            <p:nvPr/>
          </p:nvSpPr>
          <p:spPr bwMode="auto">
            <a:xfrm>
              <a:off x="3973785" y="3356992"/>
              <a:ext cx="1489075" cy="54316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err="1">
                  <a:solidFill>
                    <a:srgbClr val="FFFFFF"/>
                  </a:solidFill>
                  <a:effectLst/>
                  <a:latin typeface="Calibri" charset="0"/>
                  <a:ea typeface="Calibri" charset="0"/>
                  <a:cs typeface="Times New Roman" charset="0"/>
                </a:rPr>
                <a:t>Cooperation</a:t>
              </a:r>
              <a:r>
                <a:rPr lang="fr-FR" sz="1400" b="1" dirty="0">
                  <a:solidFill>
                    <a:srgbClr val="FFFFFF"/>
                  </a:solidFill>
                  <a:effectLst/>
                  <a:latin typeface="Calibri" charset="0"/>
                  <a:ea typeface="Calibri" charset="0"/>
                  <a:cs typeface="Times New Roman" charset="0"/>
                </a:rPr>
                <a:t> </a:t>
              </a:r>
              <a:br>
                <a:rPr lang="fr-FR" sz="1400" b="1" dirty="0">
                  <a:solidFill>
                    <a:srgbClr val="FFFFFF"/>
                  </a:solidFill>
                  <a:effectLst/>
                  <a:latin typeface="Calibri" charset="0"/>
                  <a:ea typeface="Calibri" charset="0"/>
                  <a:cs typeface="Times New Roman" charset="0"/>
                </a:rPr>
              </a:br>
              <a:r>
                <a:rPr lang="fr-FR" sz="1400" b="1" dirty="0">
                  <a:solidFill>
                    <a:srgbClr val="FFFFFF"/>
                  </a:solidFill>
                  <a:effectLst/>
                  <a:latin typeface="Calibri" charset="0"/>
                  <a:ea typeface="Calibri" charset="0"/>
                  <a:cs typeface="Times New Roman" charset="0"/>
                </a:rPr>
                <a:t>international </a:t>
              </a:r>
              <a:endParaRPr lang="fr-FR" sz="1400" dirty="0">
                <a:effectLst/>
                <a:latin typeface="Calibri" charset="0"/>
                <a:ea typeface="Calibri" charset="0"/>
                <a:cs typeface="Times New Roman" charset="0"/>
              </a:endParaRPr>
            </a:p>
          </p:txBody>
        </p:sp>
        <p:sp>
          <p:nvSpPr>
            <p:cNvPr id="32" name="Tekstvak 2"/>
            <p:cNvSpPr txBox="1">
              <a:spLocks noChangeArrowheads="1"/>
            </p:cNvSpPr>
            <p:nvPr/>
          </p:nvSpPr>
          <p:spPr bwMode="auto">
            <a:xfrm>
              <a:off x="3492822" y="4221088"/>
              <a:ext cx="1489075" cy="54316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1400" b="1" dirty="0">
                  <a:solidFill>
                    <a:srgbClr val="FFFFFF"/>
                  </a:solidFill>
                  <a:effectLst/>
                  <a:latin typeface="Calibri" charset="0"/>
                  <a:ea typeface="Calibri" charset="0"/>
                  <a:cs typeface="Times New Roman" charset="0"/>
                </a:rPr>
                <a:t>Citieznship</a:t>
              </a:r>
              <a:br>
                <a:rPr lang="nl-BE" sz="1400" b="1" dirty="0">
                  <a:solidFill>
                    <a:srgbClr val="FFFFFF"/>
                  </a:solidFill>
                  <a:effectLst/>
                  <a:latin typeface="Calibri" charset="0"/>
                  <a:ea typeface="Calibri" charset="0"/>
                  <a:cs typeface="Times New Roman" charset="0"/>
                </a:rPr>
              </a:br>
              <a:r>
                <a:rPr lang="nl-BE" sz="1400" b="1" dirty="0">
                  <a:solidFill>
                    <a:srgbClr val="FFFFFF"/>
                  </a:solidFill>
                  <a:effectLst/>
                  <a:latin typeface="Calibri" charset="0"/>
                  <a:ea typeface="Calibri" charset="0"/>
                  <a:cs typeface="Times New Roman" charset="0"/>
                </a:rPr>
                <a:t>E</a:t>
              </a:r>
              <a:r>
                <a:rPr lang="nl-BE" sz="1400" b="1" dirty="0">
                  <a:solidFill>
                    <a:srgbClr val="FFFFFF"/>
                  </a:solidFill>
                  <a:latin typeface="Calibri" charset="0"/>
                  <a:ea typeface="Calibri" charset="0"/>
                  <a:cs typeface="Times New Roman" charset="0"/>
                </a:rPr>
                <a:t>nterpreneurship</a:t>
              </a:r>
              <a:endParaRPr lang="fr-FR" sz="1400" dirty="0">
                <a:effectLst/>
                <a:latin typeface="Calibri" charset="0"/>
                <a:ea typeface="Calibri" charset="0"/>
                <a:cs typeface="Times New Roman" charset="0"/>
              </a:endParaRPr>
            </a:p>
          </p:txBody>
        </p:sp>
      </p:grpSp>
      <p:sp>
        <p:nvSpPr>
          <p:cNvPr id="2" name="Rectangle 28"/>
          <p:cNvSpPr>
            <a:spLocks noChangeArrowheads="1"/>
          </p:cNvSpPr>
          <p:nvPr/>
        </p:nvSpPr>
        <p:spPr bwMode="auto">
          <a:xfrm>
            <a:off x="180528" y="-1467544"/>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9"/>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3" name="Rectangle 31"/>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4" name="Rectangle 32"/>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5" name="Rectangle 34"/>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6" name="Rectangle 35"/>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7" name="Rectangle 37"/>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38" name="Rectangle 39"/>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Rectangle 41"/>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0" name="Rectangle 43"/>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1" name="Rectangle 45"/>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2" name="Rectangle 48"/>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3" name="Rectangle 49"/>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4" name="Rectangle 53"/>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5" name="Rectangle 55"/>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6" name="Rectangle 57"/>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r>
            <a:br>
              <a:rPr kumimoji="0" lang="fr-FR" altLang="fr-FR" sz="1800" b="0" i="0" u="none" strike="noStrike" cap="none" normalizeH="0" baseline="0">
                <a:ln>
                  <a:noFill/>
                </a:ln>
                <a:solidFill>
                  <a:schemeClr val="tx1"/>
                </a:solidFill>
                <a:effectLst/>
                <a:latin typeface="Arial" charset="0"/>
              </a:rPr>
            </a:br>
            <a:endParaRPr kumimoji="0" lang="fr-FR" altLang="fr-FR"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7" name="Rectangle 59"/>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endParaRPr>
          </a:p>
        </p:txBody>
      </p:sp>
      <p:sp>
        <p:nvSpPr>
          <p:cNvPr id="48" name="Rectangle 62"/>
          <p:cNvSpPr>
            <a:spLocks noChangeArrowheads="1"/>
          </p:cNvSpPr>
          <p:nvPr/>
        </p:nvSpPr>
        <p:spPr bwMode="auto">
          <a:xfrm>
            <a:off x="180528" y="-101034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Titre 1"/>
          <p:cNvSpPr txBox="1">
            <a:spLocks/>
          </p:cNvSpPr>
          <p:nvPr/>
        </p:nvSpPr>
        <p:spPr>
          <a:xfrm>
            <a:off x="-95672" y="-27384"/>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b="1" dirty="0">
                <a:solidFill>
                  <a:schemeClr val="tx1"/>
                </a:solidFill>
              </a:rPr>
              <a:t>Dynamics </a:t>
            </a:r>
          </a:p>
        </p:txBody>
      </p:sp>
      <p:grpSp>
        <p:nvGrpSpPr>
          <p:cNvPr id="54" name="Grouper 53"/>
          <p:cNvGrpSpPr/>
          <p:nvPr/>
        </p:nvGrpSpPr>
        <p:grpSpPr>
          <a:xfrm>
            <a:off x="2518522" y="768673"/>
            <a:ext cx="3291281" cy="5929534"/>
            <a:chOff x="2518522" y="768673"/>
            <a:chExt cx="3291281" cy="5929534"/>
          </a:xfrm>
        </p:grpSpPr>
        <p:sp>
          <p:nvSpPr>
            <p:cNvPr id="29" name="Tekstvak 2"/>
            <p:cNvSpPr txBox="1">
              <a:spLocks noChangeArrowheads="1"/>
            </p:cNvSpPr>
            <p:nvPr/>
          </p:nvSpPr>
          <p:spPr bwMode="auto">
            <a:xfrm>
              <a:off x="2632263" y="6165304"/>
              <a:ext cx="3177540" cy="532903"/>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2800" b="1" dirty="0">
                  <a:solidFill>
                    <a:srgbClr val="FFFFFF"/>
                  </a:solidFill>
                  <a:effectLst/>
                  <a:latin typeface="Calibri" charset="0"/>
                  <a:ea typeface="Calibri" charset="0"/>
                  <a:cs typeface="Times New Roman" charset="0"/>
                </a:rPr>
                <a:t>Conditions</a:t>
              </a:r>
              <a:endParaRPr lang="fr-FR" sz="1100" dirty="0">
                <a:effectLst/>
                <a:latin typeface="Calibri" charset="0"/>
                <a:ea typeface="Calibri" charset="0"/>
                <a:cs typeface="Times New Roman" charset="0"/>
              </a:endParaRPr>
            </a:p>
          </p:txBody>
        </p:sp>
        <p:sp>
          <p:nvSpPr>
            <p:cNvPr id="50" name="Tekstvak 2"/>
            <p:cNvSpPr txBox="1">
              <a:spLocks noChangeArrowheads="1"/>
            </p:cNvSpPr>
            <p:nvPr/>
          </p:nvSpPr>
          <p:spPr bwMode="auto">
            <a:xfrm>
              <a:off x="2518522" y="768673"/>
              <a:ext cx="3177540" cy="5959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3200" b="1" dirty="0">
                  <a:solidFill>
                    <a:srgbClr val="FFFFFF"/>
                  </a:solidFill>
                  <a:effectLst/>
                  <a:latin typeface="Calibri" charset="0"/>
                  <a:ea typeface="Calibri" charset="0"/>
                  <a:cs typeface="Times New Roman" charset="0"/>
                </a:rPr>
                <a:t>Conditions</a:t>
              </a:r>
              <a:endParaRPr lang="fr-FR" sz="2000" dirty="0">
                <a:effectLst/>
                <a:latin typeface="Calibri" charset="0"/>
                <a:ea typeface="Calibri" charset="0"/>
                <a:cs typeface="Times New Roman" charset="0"/>
              </a:endParaRPr>
            </a:p>
          </p:txBody>
        </p:sp>
      </p:grpSp>
      <p:grpSp>
        <p:nvGrpSpPr>
          <p:cNvPr id="55" name="Grouper 54"/>
          <p:cNvGrpSpPr/>
          <p:nvPr/>
        </p:nvGrpSpPr>
        <p:grpSpPr>
          <a:xfrm>
            <a:off x="395536" y="1772816"/>
            <a:ext cx="7560840" cy="3992101"/>
            <a:chOff x="395536" y="1772816"/>
            <a:chExt cx="7560840" cy="3992101"/>
          </a:xfrm>
        </p:grpSpPr>
        <p:sp>
          <p:nvSpPr>
            <p:cNvPr id="30" name="Tekstvak 2"/>
            <p:cNvSpPr txBox="1">
              <a:spLocks noChangeArrowheads="1"/>
            </p:cNvSpPr>
            <p:nvPr/>
          </p:nvSpPr>
          <p:spPr bwMode="auto">
            <a:xfrm>
              <a:off x="4778836" y="4797152"/>
              <a:ext cx="3177540" cy="967765"/>
            </a:xfrm>
            <a:prstGeom prst="rect">
              <a:avLst/>
            </a:prstGeom>
            <a:solidFill>
              <a:srgbClr val="FFFF0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2400" b="1" dirty="0">
                  <a:solidFill>
                    <a:srgbClr val="C45911"/>
                  </a:solidFill>
                  <a:effectLst/>
                  <a:latin typeface="Calibri" charset="0"/>
                  <a:ea typeface="Calibri" charset="0"/>
                  <a:cs typeface="Times New Roman" charset="0"/>
                </a:rPr>
                <a:t>Core process</a:t>
              </a:r>
            </a:p>
            <a:p>
              <a:pPr algn="ctr">
                <a:lnSpc>
                  <a:spcPct val="107000"/>
                </a:lnSpc>
                <a:spcAft>
                  <a:spcPts val="800"/>
                </a:spcAft>
              </a:pPr>
              <a:r>
                <a:rPr lang="nl-BE" sz="2400" b="1" dirty="0">
                  <a:solidFill>
                    <a:srgbClr val="C45911"/>
                  </a:solidFill>
                  <a:effectLst/>
                  <a:latin typeface="Calibri" charset="0"/>
                  <a:ea typeface="Calibri" charset="0"/>
                  <a:cs typeface="Times New Roman" charset="0"/>
                </a:rPr>
                <a:t>For research</a:t>
              </a:r>
              <a:endParaRPr lang="fr-FR" sz="2000" dirty="0">
                <a:effectLst/>
                <a:latin typeface="Calibri" charset="0"/>
                <a:ea typeface="Calibri" charset="0"/>
                <a:cs typeface="Times New Roman" charset="0"/>
              </a:endParaRPr>
            </a:p>
          </p:txBody>
        </p:sp>
        <p:grpSp>
          <p:nvGrpSpPr>
            <p:cNvPr id="53" name="Grouper 52"/>
            <p:cNvGrpSpPr/>
            <p:nvPr/>
          </p:nvGrpSpPr>
          <p:grpSpPr>
            <a:xfrm>
              <a:off x="395536" y="1772816"/>
              <a:ext cx="5164212" cy="3890993"/>
              <a:chOff x="395536" y="1772816"/>
              <a:chExt cx="5164212" cy="3890993"/>
            </a:xfrm>
          </p:grpSpPr>
          <p:sp>
            <p:nvSpPr>
              <p:cNvPr id="31" name="Tekstvak 2"/>
              <p:cNvSpPr txBox="1">
                <a:spLocks noChangeArrowheads="1"/>
              </p:cNvSpPr>
              <p:nvPr/>
            </p:nvSpPr>
            <p:spPr bwMode="auto">
              <a:xfrm>
                <a:off x="395536" y="4798636"/>
                <a:ext cx="2978150" cy="865173"/>
              </a:xfrm>
              <a:prstGeom prst="rect">
                <a:avLst/>
              </a:prstGeom>
              <a:solidFill>
                <a:srgbClr val="FFFF0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2400" b="1" dirty="0">
                    <a:solidFill>
                      <a:srgbClr val="C45911"/>
                    </a:solidFill>
                    <a:effectLst/>
                    <a:latin typeface="Calibri" charset="0"/>
                    <a:ea typeface="Calibri" charset="0"/>
                    <a:cs typeface="Times New Roman" charset="0"/>
                  </a:rPr>
                  <a:t>Core process for student</a:t>
                </a:r>
                <a:endParaRPr lang="fr-FR" sz="2000" dirty="0">
                  <a:effectLst/>
                  <a:latin typeface="Calibri" charset="0"/>
                  <a:ea typeface="Calibri" charset="0"/>
                  <a:cs typeface="Times New Roman" charset="0"/>
                </a:endParaRPr>
              </a:p>
            </p:txBody>
          </p:sp>
          <p:sp>
            <p:nvSpPr>
              <p:cNvPr id="52" name="Tekstvak 2"/>
              <p:cNvSpPr txBox="1">
                <a:spLocks noChangeArrowheads="1"/>
              </p:cNvSpPr>
              <p:nvPr/>
            </p:nvSpPr>
            <p:spPr bwMode="auto">
              <a:xfrm>
                <a:off x="2581598" y="1772816"/>
                <a:ext cx="2978150" cy="967765"/>
              </a:xfrm>
              <a:prstGeom prst="rect">
                <a:avLst/>
              </a:prstGeom>
              <a:solidFill>
                <a:srgbClr val="FFFF0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nl-BE" sz="2400" b="1" dirty="0">
                    <a:solidFill>
                      <a:srgbClr val="C45911"/>
                    </a:solidFill>
                    <a:effectLst/>
                    <a:latin typeface="Calibri" charset="0"/>
                    <a:ea typeface="Calibri" charset="0"/>
                    <a:cs typeface="Times New Roman" charset="0"/>
                  </a:rPr>
                  <a:t>Core process</a:t>
                </a:r>
              </a:p>
              <a:p>
                <a:pPr algn="ctr">
                  <a:lnSpc>
                    <a:spcPct val="107000"/>
                  </a:lnSpc>
                  <a:spcAft>
                    <a:spcPts val="800"/>
                  </a:spcAft>
                </a:pPr>
                <a:r>
                  <a:rPr lang="nl-BE" sz="2400" b="1" dirty="0">
                    <a:solidFill>
                      <a:srgbClr val="C45911"/>
                    </a:solidFill>
                    <a:latin typeface="Calibri" charset="0"/>
                    <a:ea typeface="Calibri" charset="0"/>
                    <a:cs typeface="Times New Roman" charset="0"/>
                  </a:rPr>
                  <a:t>For programmes</a:t>
                </a:r>
                <a:endParaRPr lang="fr-FR" sz="2000" dirty="0">
                  <a:effectLst/>
                  <a:latin typeface="Calibri" charset="0"/>
                  <a:ea typeface="Calibri" charset="0"/>
                  <a:cs typeface="Times New Roman" charset="0"/>
                </a:endParaRPr>
              </a:p>
            </p:txBody>
          </p:sp>
        </p:grpSp>
      </p:grpSp>
    </p:spTree>
    <p:extLst>
      <p:ext uri="{BB962C8B-B14F-4D97-AF65-F5344CB8AC3E}">
        <p14:creationId xmlns:p14="http://schemas.microsoft.com/office/powerpoint/2010/main" xmlns="" val="34402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edge">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1000" fill="hold"/>
                                        <p:tgtEl>
                                          <p:spTgt spid="55"/>
                                        </p:tgtEl>
                                        <p:attrNameLst>
                                          <p:attrName>ppt_w</p:attrName>
                                        </p:attrNameLst>
                                      </p:cBhvr>
                                      <p:tavLst>
                                        <p:tav tm="0">
                                          <p:val>
                                            <p:strVal val="#ppt_w*0.70"/>
                                          </p:val>
                                        </p:tav>
                                        <p:tav tm="100000">
                                          <p:val>
                                            <p:strVal val="#ppt_w"/>
                                          </p:val>
                                        </p:tav>
                                      </p:tavLst>
                                    </p:anim>
                                    <p:anim calcmode="lin" valueType="num">
                                      <p:cBhvr>
                                        <p:cTn id="13" dur="1000" fill="hold"/>
                                        <p:tgtEl>
                                          <p:spTgt spid="55"/>
                                        </p:tgtEl>
                                        <p:attrNameLst>
                                          <p:attrName>ppt_h</p:attrName>
                                        </p:attrNameLst>
                                      </p:cBhvr>
                                      <p:tavLst>
                                        <p:tav tm="0">
                                          <p:val>
                                            <p:strVal val="#ppt_h"/>
                                          </p:val>
                                        </p:tav>
                                        <p:tav tm="100000">
                                          <p:val>
                                            <p:strVal val="#ppt_h"/>
                                          </p:val>
                                        </p:tav>
                                      </p:tavLst>
                                    </p:anim>
                                    <p:animEffect transition="in" filter="fade">
                                      <p:cBhvr>
                                        <p:cTn id="14" dur="10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downLeft)">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D38ADF7-EADA-0B44-AA0F-8BFE5EEE2C97}"/>
              </a:ext>
            </a:extLst>
          </p:cNvPr>
          <p:cNvSpPr/>
          <p:nvPr/>
        </p:nvSpPr>
        <p:spPr>
          <a:xfrm>
            <a:off x="395536" y="188640"/>
            <a:ext cx="6462464" cy="6360908"/>
          </a:xfrm>
          <a:prstGeom prst="rect">
            <a:avLst/>
          </a:prstGeom>
        </p:spPr>
        <p:txBody>
          <a:bodyPr wrap="square">
            <a:spAutoFit/>
          </a:bodyPr>
          <a:lstStyle/>
          <a:p>
            <a:pPr>
              <a:lnSpc>
                <a:spcPct val="107000"/>
              </a:lnSpc>
              <a:spcAft>
                <a:spcPts val="800"/>
              </a:spcAft>
            </a:pPr>
            <a:r>
              <a:rPr lang="en-GB" sz="2400" b="1" dirty="0">
                <a:latin typeface="+mj-lt"/>
                <a:ea typeface="Calibri" panose="020F0502020204030204" pitchFamily="34" charset="0"/>
                <a:cs typeface="Times New Roman" panose="02020603050405020304" pitchFamily="18" charset="0"/>
              </a:rPr>
              <a:t>Dynamic domains</a:t>
            </a:r>
            <a:endParaRPr lang="fr-FR" sz="24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b="1" dirty="0">
                <a:latin typeface="+mj-lt"/>
                <a:ea typeface="Calibri" panose="020F0502020204030204" pitchFamily="34" charset="0"/>
                <a:cs typeface="Times New Roman" panose="02020603050405020304" pitchFamily="18" charset="0"/>
              </a:rPr>
              <a:t>Conditions to operate</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Strategy and governance</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Human resources and logistics</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Communication </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Quality assurance</a:t>
            </a:r>
            <a:endParaRPr lang="fr-FR" sz="16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b="1" dirty="0">
                <a:latin typeface="+mj-lt"/>
                <a:ea typeface="Calibri" panose="020F0502020204030204" pitchFamily="34" charset="0"/>
                <a:cs typeface="Times New Roman" panose="02020603050405020304" pitchFamily="18" charset="0"/>
              </a:rPr>
              <a:t>Core process for training </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Programme design</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Programme monitoring (from implementation to updating)</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Student assessment</a:t>
            </a:r>
            <a:endParaRPr lang="fr-FR" sz="16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b="1" dirty="0">
                <a:latin typeface="+mj-lt"/>
                <a:ea typeface="Calibri" panose="020F0502020204030204" pitchFamily="34" charset="0"/>
                <a:cs typeface="Times New Roman" panose="02020603050405020304" pitchFamily="18" charset="0"/>
              </a:rPr>
              <a:t>Core process for research</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Strategy and policy</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Organisation and support</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Evaluation of research</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Interplay research-training</a:t>
            </a:r>
            <a:endParaRPr lang="fr-FR" sz="16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b="1" dirty="0">
                <a:latin typeface="+mj-lt"/>
                <a:ea typeface="Calibri" panose="020F0502020204030204" pitchFamily="34" charset="0"/>
                <a:cs typeface="Times New Roman" panose="02020603050405020304" pitchFamily="18" charset="0"/>
              </a:rPr>
              <a:t>Core process for students</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Support to success and improvement </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Student life and engagement</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Equality</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Socioeconomic insertion</a:t>
            </a:r>
            <a:endParaRPr lang="fr-FR" sz="16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b="1" dirty="0">
                <a:latin typeface="+mj-lt"/>
                <a:ea typeface="Calibri" panose="020F0502020204030204" pitchFamily="34" charset="0"/>
                <a:cs typeface="Times New Roman" panose="02020603050405020304" pitchFamily="18" charset="0"/>
              </a:rPr>
              <a:t>Quality levers, </a:t>
            </a:r>
            <a:r>
              <a:rPr lang="en-GB" sz="1400" b="1" dirty="0" err="1">
                <a:latin typeface="+mj-lt"/>
                <a:ea typeface="Calibri" panose="020F0502020204030204" pitchFamily="34" charset="0"/>
                <a:cs typeface="Times New Roman" panose="02020603050405020304" pitchFamily="18" charset="0"/>
              </a:rPr>
              <a:t>e.g</a:t>
            </a:r>
            <a:r>
              <a:rPr lang="en-GB" sz="1400" b="1" dirty="0">
                <a:latin typeface="+mj-lt"/>
                <a:ea typeface="Calibri" panose="020F0502020204030204" pitchFamily="34" charset="0"/>
                <a:cs typeface="Times New Roman" panose="02020603050405020304" pitchFamily="18" charset="0"/>
              </a:rPr>
              <a:t>:</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Internationalisation</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GB" sz="1400" dirty="0">
                <a:latin typeface="+mj-lt"/>
                <a:ea typeface="Calibri" panose="020F0502020204030204" pitchFamily="34" charset="0"/>
                <a:cs typeface="Times New Roman" panose="02020603050405020304" pitchFamily="18" charset="0"/>
              </a:rPr>
              <a:t>Entrepreneurship </a:t>
            </a:r>
            <a:endParaRPr lang="fr-FR" sz="1600" dirty="0">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GB" sz="1400" dirty="0">
                <a:latin typeface="+mj-lt"/>
                <a:cs typeface="Times New Roman" panose="02020603050405020304" pitchFamily="18" charset="0"/>
              </a:rPr>
              <a:t>Citizenship </a:t>
            </a:r>
          </a:p>
          <a:p>
            <a:pPr marL="742950" lvl="1" indent="-285750">
              <a:lnSpc>
                <a:spcPct val="107000"/>
              </a:lnSpc>
              <a:spcAft>
                <a:spcPts val="800"/>
              </a:spcAft>
              <a:buFont typeface="+mj-lt"/>
              <a:buAutoNum type="alphaLcPeriod"/>
            </a:pPr>
            <a:r>
              <a:rPr lang="en-GB" sz="1400" dirty="0">
                <a:latin typeface="+mj-lt"/>
                <a:cs typeface="Times New Roman" panose="02020603050405020304" pitchFamily="18" charset="0"/>
              </a:rPr>
              <a:t>Pedagogic innovation</a:t>
            </a:r>
            <a:r>
              <a:rPr lang="fr-FR" sz="1400" dirty="0">
                <a:latin typeface="+mj-lt"/>
                <a:cs typeface="Times New Roman" panose="02020603050405020304" pitchFamily="18" charset="0"/>
              </a:rPr>
              <a:t> </a:t>
            </a:r>
          </a:p>
        </p:txBody>
      </p:sp>
    </p:spTree>
    <p:extLst>
      <p:ext uri="{BB962C8B-B14F-4D97-AF65-F5344CB8AC3E}">
        <p14:creationId xmlns:p14="http://schemas.microsoft.com/office/powerpoint/2010/main" xmlns="" val="173048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544606"/>
            <a:ext cx="7920880" cy="6124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4000" b="1" dirty="0">
                <a:latin typeface="Calibri" panose="020F0502020204030204" pitchFamily="34" charset="0"/>
                <a:cs typeface="Times New Roman" panose="02020603050405020304" pitchFamily="18" charset="0"/>
              </a:rPr>
              <a:t>What are the specific objectives?</a:t>
            </a:r>
          </a:p>
          <a:p>
            <a:endParaRPr lang="en-GB" altLang="fr-FR" sz="3200" dirty="0">
              <a:latin typeface="Calibri" panose="020F0502020204030204" pitchFamily="34" charset="0"/>
              <a:cs typeface="Times New Roman" panose="02020603050405020304" pitchFamily="18" charset="0"/>
            </a:endParaRPr>
          </a:p>
          <a:p>
            <a:pPr marL="457200" indent="-457200">
              <a:buFont typeface="+mj-lt"/>
              <a:buAutoNum type="arabicPeriod"/>
            </a:pPr>
            <a:r>
              <a:rPr lang="en-GB" altLang="fr-FR" sz="3200" dirty="0">
                <a:latin typeface="Calibri" panose="020F0502020204030204" pitchFamily="34" charset="0"/>
                <a:cs typeface="Times New Roman" panose="02020603050405020304" pitchFamily="18" charset="0"/>
              </a:rPr>
              <a:t>Modernising (not revamping) the national QA system</a:t>
            </a:r>
          </a:p>
          <a:p>
            <a:pPr marL="457200" indent="-457200">
              <a:buFont typeface="+mj-lt"/>
              <a:buAutoNum type="arabicPeriod"/>
            </a:pPr>
            <a:r>
              <a:rPr lang="en-GB" altLang="fr-FR" sz="3200" dirty="0">
                <a:latin typeface="Calibri" panose="020F0502020204030204" pitchFamily="34" charset="0"/>
                <a:cs typeface="Times New Roman" panose="02020603050405020304" pitchFamily="18" charset="0"/>
              </a:rPr>
              <a:t>Streamlining the evaluation frameworks </a:t>
            </a:r>
          </a:p>
          <a:p>
            <a:pPr marL="457200" indent="-457200">
              <a:buFont typeface="+mj-lt"/>
              <a:buAutoNum type="arabicPeriod"/>
            </a:pPr>
            <a:r>
              <a:rPr lang="en-GB" altLang="fr-FR" sz="3200" dirty="0">
                <a:latin typeface="Calibri" panose="020F0502020204030204" pitchFamily="34" charset="0"/>
                <a:cs typeface="Times New Roman" panose="02020603050405020304" pitchFamily="18" charset="0"/>
              </a:rPr>
              <a:t>Improving the consistency of the evaluation</a:t>
            </a:r>
          </a:p>
          <a:p>
            <a:pPr marL="457200" indent="-457200">
              <a:buFont typeface="+mj-lt"/>
              <a:buAutoNum type="arabicPeriod"/>
            </a:pPr>
            <a:r>
              <a:rPr lang="en-GB" altLang="fr-FR" sz="3200" dirty="0">
                <a:latin typeface="Calibri" panose="020F0502020204030204" pitchFamily="34" charset="0"/>
                <a:cs typeface="Times New Roman" panose="02020603050405020304" pitchFamily="18" charset="0"/>
              </a:rPr>
              <a:t>Combine quality assessment with quality improvement</a:t>
            </a:r>
          </a:p>
          <a:p>
            <a:r>
              <a:rPr lang="en-GB" altLang="fr-FR" sz="3200" dirty="0">
                <a:latin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endParaRPr lang="en-GB" altLang="fr-FR" sz="3200" dirty="0">
              <a:latin typeface="Calibri" panose="020F0502020204030204" pitchFamily="34" charset="0"/>
              <a:cs typeface="Times New Roman" panose="02020603050405020304" pitchFamily="18" charset="0"/>
            </a:endParaRPr>
          </a:p>
          <a:p>
            <a:endParaRPr lang="en-GB" altLang="fr-FR" sz="3200" dirty="0">
              <a:latin typeface="Calibri" panose="020F0502020204030204" pitchFamily="34" charset="0"/>
              <a:cs typeface="Times New Roman" panose="02020603050405020304" pitchFamily="18" charset="0"/>
            </a:endParaRPr>
          </a:p>
          <a:p>
            <a:endParaRPr lang="en-GB" altLang="fr-FR" sz="3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1499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794711-56C5-1B43-AAB9-4DC522BCCA15}"/>
              </a:ext>
            </a:extLst>
          </p:cNvPr>
          <p:cNvSpPr>
            <a:spLocks noChangeArrowheads="1"/>
          </p:cNvSpPr>
          <p:nvPr/>
        </p:nvSpPr>
        <p:spPr bwMode="auto">
          <a:xfrm>
            <a:off x="251520" y="3974"/>
            <a:ext cx="7920880" cy="7355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5754688" algn="r"/>
              </a:tabLst>
              <a:defRPr>
                <a:solidFill>
                  <a:schemeClr val="tx1"/>
                </a:solidFill>
                <a:latin typeface="Arial" panose="020B0604020202020204" pitchFamily="34" charset="0"/>
              </a:defRPr>
            </a:lvl9pPr>
          </a:lstStyle>
          <a:p>
            <a:pPr algn="ctr"/>
            <a:r>
              <a:rPr lang="en-GB" altLang="fr-FR" sz="4800" b="1" dirty="0">
                <a:solidFill>
                  <a:schemeClr val="tx2"/>
                </a:solidFill>
                <a:latin typeface="Calibri" panose="020F0502020204030204" pitchFamily="34" charset="0"/>
                <a:cs typeface="Times New Roman" panose="02020603050405020304" pitchFamily="18" charset="0"/>
              </a:rPr>
              <a:t> I - </a:t>
            </a:r>
            <a:r>
              <a:rPr lang="en-GB" altLang="fr-FR" sz="4000" b="1" dirty="0">
                <a:solidFill>
                  <a:schemeClr val="tx2"/>
                </a:solidFill>
                <a:latin typeface="Calibri" panose="020F0502020204030204" pitchFamily="34" charset="0"/>
                <a:cs typeface="Times New Roman" panose="02020603050405020304" pitchFamily="18" charset="0"/>
              </a:rPr>
              <a:t>Modernising </a:t>
            </a:r>
            <a:br>
              <a:rPr lang="en-GB" altLang="fr-FR" sz="4000" b="1" dirty="0">
                <a:solidFill>
                  <a:schemeClr val="tx2"/>
                </a:solidFill>
                <a:latin typeface="Calibri" panose="020F0502020204030204" pitchFamily="34" charset="0"/>
                <a:cs typeface="Times New Roman" panose="02020603050405020304" pitchFamily="18" charset="0"/>
              </a:rPr>
            </a:br>
            <a:r>
              <a:rPr lang="en-GB" altLang="fr-FR" sz="4000" b="1" dirty="0">
                <a:solidFill>
                  <a:schemeClr val="tx2"/>
                </a:solidFill>
                <a:latin typeface="Calibri" panose="020F0502020204030204" pitchFamily="34" charset="0"/>
                <a:cs typeface="Times New Roman" panose="02020603050405020304" pitchFamily="18" charset="0"/>
              </a:rPr>
              <a:t>the national QA system</a:t>
            </a:r>
          </a:p>
          <a:p>
            <a:pPr algn="ctr"/>
            <a:endParaRPr lang="en-GB" altLang="fr-FR" sz="24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Embedding European standards for quality</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Brief recall of ESG</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Other source of inspiration (ECTS guidelines)</a:t>
            </a: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Including ground-breaking issues</a:t>
            </a:r>
            <a:r>
              <a:rPr lang="en-GB" altLang="fr-FR" sz="2800" dirty="0">
                <a:latin typeface="Calibri" panose="020F0502020204030204" pitchFamily="34" charset="0"/>
                <a:cs typeface="Times New Roman" panose="02020603050405020304" pitchFamily="18" charset="0"/>
              </a:rPr>
              <a:t> such as:</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Distance learning</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Project based learning / Work placement</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Mobility / Joint programmes</a:t>
            </a:r>
          </a:p>
          <a:p>
            <a:pPr marL="800100" lvl="1" indent="-342900">
              <a:buFont typeface="Arial" panose="020B0604020202020204" pitchFamily="34" charset="0"/>
              <a:buChar char="•"/>
            </a:pPr>
            <a:r>
              <a:rPr lang="en-GB" altLang="fr-FR" sz="2400" dirty="0">
                <a:latin typeface="Calibri" panose="020F0502020204030204" pitchFamily="34" charset="0"/>
                <a:cs typeface="Times New Roman" panose="02020603050405020304" pitchFamily="18" charset="0"/>
              </a:rPr>
              <a:t>Student with disabilities</a:t>
            </a:r>
            <a:endParaRPr lang="en-GB" altLang="fr-FR"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altLang="fr-FR" sz="28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altLang="fr-FR" sz="2800" b="1" dirty="0">
                <a:latin typeface="Calibri" panose="020F0502020204030204" pitchFamily="34" charset="0"/>
                <a:cs typeface="Times New Roman" panose="02020603050405020304" pitchFamily="18" charset="0"/>
              </a:rPr>
              <a:t>Innovate for universities advanced in QA</a:t>
            </a:r>
          </a:p>
          <a:p>
            <a:pPr marL="800100" lvl="1" indent="-342900">
              <a:buFont typeface="Arial" panose="020B0604020202020204" pitchFamily="34" charset="0"/>
              <a:buChar char="•"/>
            </a:pPr>
            <a:r>
              <a:rPr lang="en-GB" altLang="fr-FR" sz="2800" dirty="0">
                <a:latin typeface="Calibri" panose="020F0502020204030204" pitchFamily="34" charset="0"/>
                <a:cs typeface="Times New Roman" panose="02020603050405020304" pitchFamily="18" charset="0"/>
              </a:rPr>
              <a:t>Quality audit</a:t>
            </a:r>
          </a:p>
          <a:p>
            <a:endParaRPr lang="en-GB" altLang="fr-FR" sz="2400" dirty="0">
              <a:latin typeface="Calibri" panose="020F0502020204030204" pitchFamily="34" charset="0"/>
              <a:cs typeface="Times New Roman" panose="02020603050405020304" pitchFamily="18" charset="0"/>
            </a:endParaRPr>
          </a:p>
          <a:p>
            <a:endParaRPr lang="en-GB" altLang="fr-FR"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8329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9EF3F6AF-A3EA-9D45-902B-D8046E1EC5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6542"/>
            <a:ext cx="8503448" cy="6471458"/>
          </a:xfrm>
          <a:prstGeom prst="rect">
            <a:avLst/>
          </a:prstGeom>
        </p:spPr>
      </p:pic>
      <p:sp>
        <p:nvSpPr>
          <p:cNvPr id="18434" name="Tittel 1"/>
          <p:cNvSpPr>
            <a:spLocks noGrp="1"/>
          </p:cNvSpPr>
          <p:nvPr>
            <p:ph type="title"/>
          </p:nvPr>
        </p:nvSpPr>
        <p:spPr>
          <a:xfrm>
            <a:off x="457200" y="413792"/>
            <a:ext cx="7931224" cy="1143000"/>
          </a:xfrm>
        </p:spPr>
        <p:txBody>
          <a:bodyPr/>
          <a:lstStyle/>
          <a:p>
            <a:r>
              <a:rPr lang="en-GB" altLang="en-US" sz="4000" b="1" dirty="0">
                <a:solidFill>
                  <a:schemeClr val="bg1"/>
                </a:solidFill>
              </a:rPr>
              <a:t>Main principles for QA in Europe</a:t>
            </a:r>
            <a:endParaRPr lang="nb-NO" altLang="nb-NO" sz="4000" b="1" dirty="0">
              <a:solidFill>
                <a:schemeClr val="bg1"/>
              </a:solidFill>
            </a:endParaRPr>
          </a:p>
        </p:txBody>
      </p:sp>
      <p:sp>
        <p:nvSpPr>
          <p:cNvPr id="3" name="Plassholder for innhold 2"/>
          <p:cNvSpPr>
            <a:spLocks noGrp="1"/>
          </p:cNvSpPr>
          <p:nvPr>
            <p:ph idx="1"/>
          </p:nvPr>
        </p:nvSpPr>
        <p:spPr>
          <a:xfrm>
            <a:off x="179512" y="1724744"/>
            <a:ext cx="7620000" cy="4800600"/>
          </a:xfrm>
          <a:noFill/>
        </p:spPr>
        <p:txBody>
          <a:bodyPr>
            <a:normAutofit fontScale="92500" lnSpcReduction="20000"/>
          </a:bodyPr>
          <a:lstStyle/>
          <a:p>
            <a:pPr>
              <a:buClr>
                <a:srgbClr val="000090"/>
              </a:buClr>
              <a:buFont typeface="Lucida Grande"/>
              <a:buChar char="•"/>
              <a:defRPr/>
            </a:pPr>
            <a:r>
              <a:rPr lang="en-GB" altLang="en-US" sz="2400" b="1" dirty="0">
                <a:solidFill>
                  <a:schemeClr val="bg1"/>
                </a:solidFill>
                <a:latin typeface="Calibri" panose="020F0502020204030204" pitchFamily="34" charset="0"/>
                <a:cs typeface="Calibri" panose="020F0502020204030204" pitchFamily="34" charset="0"/>
              </a:rPr>
              <a:t>HEIs have primary responsibility </a:t>
            </a:r>
            <a:r>
              <a:rPr lang="en-GB" altLang="en-US" sz="2400" dirty="0">
                <a:solidFill>
                  <a:schemeClr val="bg1"/>
                </a:solidFill>
                <a:latin typeface="Calibri" panose="020F0502020204030204" pitchFamily="34" charset="0"/>
                <a:cs typeface="Calibri" panose="020F0502020204030204" pitchFamily="34" charset="0"/>
              </a:rPr>
              <a:t>for the quality of their provision and its assurance</a:t>
            </a:r>
          </a:p>
          <a:p>
            <a:pPr>
              <a:buClr>
                <a:srgbClr val="000090"/>
              </a:buClr>
              <a:buFont typeface="Lucida Grande"/>
              <a:buChar char="•"/>
              <a:defRPr/>
            </a:pPr>
            <a:endParaRPr lang="en-GB" altLang="en-US" sz="2400" dirty="0">
              <a:solidFill>
                <a:schemeClr val="bg1"/>
              </a:solidFill>
              <a:latin typeface="Calibri" panose="020F0502020204030204" pitchFamily="34" charset="0"/>
              <a:cs typeface="Calibri" panose="020F0502020204030204" pitchFamily="34" charset="0"/>
            </a:endParaRPr>
          </a:p>
          <a:p>
            <a:pPr>
              <a:buClr>
                <a:srgbClr val="000090"/>
              </a:buClr>
              <a:buFont typeface="Lucida Grande"/>
              <a:buChar char="•"/>
              <a:defRPr/>
            </a:pPr>
            <a:r>
              <a:rPr lang="en-GB" altLang="en-US" sz="2400" b="1" dirty="0">
                <a:solidFill>
                  <a:schemeClr val="bg1"/>
                </a:solidFill>
                <a:latin typeface="Calibri" panose="020F0502020204030204" pitchFamily="34" charset="0"/>
                <a:cs typeface="Calibri" panose="020F0502020204030204" pitchFamily="34" charset="0"/>
              </a:rPr>
              <a:t>EQA shall respond to the diversity </a:t>
            </a:r>
            <a:r>
              <a:rPr lang="en-GB" altLang="en-US" sz="2400" dirty="0">
                <a:solidFill>
                  <a:schemeClr val="bg1"/>
                </a:solidFill>
                <a:latin typeface="Calibri" panose="020F0502020204030204" pitchFamily="34" charset="0"/>
                <a:cs typeface="Calibri" panose="020F0502020204030204" pitchFamily="34" charset="0"/>
              </a:rPr>
              <a:t>of higher education systems, institutions, programmes and students</a:t>
            </a:r>
          </a:p>
          <a:p>
            <a:pPr>
              <a:buClr>
                <a:srgbClr val="000090"/>
              </a:buClr>
              <a:buFont typeface="Lucida Grande"/>
              <a:buChar char="•"/>
              <a:defRPr/>
            </a:pPr>
            <a:endParaRPr lang="en-GB" altLang="en-US" sz="2400" dirty="0">
              <a:solidFill>
                <a:schemeClr val="bg1"/>
              </a:solidFill>
              <a:latin typeface="Calibri" panose="020F0502020204030204" pitchFamily="34" charset="0"/>
              <a:cs typeface="Calibri" panose="020F0502020204030204" pitchFamily="34" charset="0"/>
            </a:endParaRPr>
          </a:p>
          <a:p>
            <a:pPr>
              <a:buClr>
                <a:srgbClr val="000090"/>
              </a:buClr>
              <a:buFont typeface="Lucida Grande"/>
              <a:buChar char="•"/>
              <a:defRPr/>
            </a:pPr>
            <a:r>
              <a:rPr lang="en-GB" altLang="en-US" sz="2400" dirty="0">
                <a:solidFill>
                  <a:schemeClr val="bg1"/>
                </a:solidFill>
                <a:latin typeface="Calibri" panose="020F0502020204030204" pitchFamily="34" charset="0"/>
                <a:cs typeface="Calibri" panose="020F0502020204030204" pitchFamily="34" charset="0"/>
              </a:rPr>
              <a:t>QA supports the </a:t>
            </a:r>
            <a:r>
              <a:rPr lang="en-GB" altLang="en-US" sz="2400" b="1" dirty="0">
                <a:solidFill>
                  <a:schemeClr val="bg1"/>
                </a:solidFill>
                <a:latin typeface="Calibri" panose="020F0502020204030204" pitchFamily="34" charset="0"/>
                <a:cs typeface="Calibri" panose="020F0502020204030204" pitchFamily="34" charset="0"/>
              </a:rPr>
              <a:t>development of a quality culture</a:t>
            </a:r>
          </a:p>
          <a:p>
            <a:pPr>
              <a:buClr>
                <a:srgbClr val="000090"/>
              </a:buClr>
              <a:buFont typeface="Lucida Grande"/>
              <a:buChar char="•"/>
              <a:defRPr/>
            </a:pPr>
            <a:endParaRPr lang="en-GB" altLang="en-US" sz="2400" dirty="0">
              <a:solidFill>
                <a:schemeClr val="bg1"/>
              </a:solidFill>
              <a:latin typeface="Calibri" panose="020F0502020204030204" pitchFamily="34" charset="0"/>
              <a:cs typeface="Calibri" panose="020F0502020204030204" pitchFamily="34" charset="0"/>
            </a:endParaRPr>
          </a:p>
          <a:p>
            <a:pPr>
              <a:buClr>
                <a:srgbClr val="000090"/>
              </a:buClr>
              <a:buFont typeface="Lucida Grande"/>
              <a:buChar char="•"/>
              <a:defRPr/>
            </a:pPr>
            <a:r>
              <a:rPr lang="en-GB" altLang="en-US" sz="2400" dirty="0">
                <a:solidFill>
                  <a:schemeClr val="bg1"/>
                </a:solidFill>
                <a:latin typeface="Calibri" panose="020F0502020204030204" pitchFamily="34" charset="0"/>
                <a:cs typeface="Calibri" panose="020F0502020204030204" pitchFamily="34" charset="0"/>
              </a:rPr>
              <a:t>QA takes into account the </a:t>
            </a:r>
            <a:r>
              <a:rPr lang="en-GB" altLang="en-US" sz="2400" b="1" dirty="0">
                <a:solidFill>
                  <a:schemeClr val="bg1"/>
                </a:solidFill>
                <a:latin typeface="Calibri" panose="020F0502020204030204" pitchFamily="34" charset="0"/>
                <a:cs typeface="Calibri" panose="020F0502020204030204" pitchFamily="34" charset="0"/>
              </a:rPr>
              <a:t>needs and expectations of students</a:t>
            </a:r>
            <a:r>
              <a:rPr lang="en-GB" altLang="en-US" sz="2400" dirty="0">
                <a:solidFill>
                  <a:schemeClr val="bg1"/>
                </a:solidFill>
                <a:latin typeface="Calibri" panose="020F0502020204030204" pitchFamily="34" charset="0"/>
                <a:cs typeface="Calibri" panose="020F0502020204030204" pitchFamily="34" charset="0"/>
              </a:rPr>
              <a:t>, all other stakeholders and society </a:t>
            </a:r>
            <a:r>
              <a:rPr lang="en-GB" altLang="en-US" sz="2400" dirty="0">
                <a:solidFill>
                  <a:schemeClr val="bg1"/>
                </a:solidFill>
                <a:latin typeface="Calibri" panose="020F0502020204030204" pitchFamily="34" charset="0"/>
                <a:cs typeface="Calibri" panose="020F0502020204030204" pitchFamily="34" charset="0"/>
                <a:sym typeface="Wingdings" panose="05000000000000000000" pitchFamily="2" charset="2"/>
              </a:rPr>
              <a:t> strong importance for stakeholder involvement!</a:t>
            </a:r>
          </a:p>
          <a:p>
            <a:pPr marL="0" indent="0">
              <a:buClr>
                <a:srgbClr val="000090"/>
              </a:buClr>
              <a:buFont typeface="Arial" panose="020B0604020202020204" pitchFamily="34" charset="0"/>
              <a:buNone/>
              <a:defRPr/>
            </a:pPr>
            <a:r>
              <a:rPr lang="en-GB" altLang="en-US" sz="2400" dirty="0">
                <a:solidFill>
                  <a:schemeClr val="bg1"/>
                </a:solidFill>
                <a:latin typeface="Calibri" panose="020F0502020204030204" pitchFamily="34" charset="0"/>
                <a:cs typeface="Calibri" panose="020F0502020204030204" pitchFamily="34" charset="0"/>
                <a:sym typeface="Wingdings" panose="05000000000000000000" pitchFamily="2" charset="2"/>
              </a:rPr>
              <a:t>___</a:t>
            </a:r>
          </a:p>
          <a:p>
            <a:pPr>
              <a:buClr>
                <a:srgbClr val="000090"/>
              </a:buClr>
              <a:buFont typeface="Lucida Grande"/>
              <a:buChar char="•"/>
              <a:defRPr/>
            </a:pPr>
            <a:r>
              <a:rPr lang="en-GB" altLang="en-US" sz="2400" dirty="0">
                <a:solidFill>
                  <a:schemeClr val="bg1"/>
                </a:solidFill>
                <a:latin typeface="Calibri" panose="020F0502020204030204" pitchFamily="34" charset="0"/>
                <a:cs typeface="Calibri" panose="020F0502020204030204" pitchFamily="34" charset="0"/>
                <a:sym typeface="Wingdings" panose="05000000000000000000" pitchFamily="2" charset="2"/>
              </a:rPr>
              <a:t>QA should combine the purposes of accountability and enhancement </a:t>
            </a:r>
          </a:p>
          <a:p>
            <a:pPr>
              <a:buClr>
                <a:srgbClr val="000090"/>
              </a:buClr>
              <a:buFont typeface="Lucida Grande"/>
              <a:buChar char="•"/>
              <a:defRPr/>
            </a:pPr>
            <a:r>
              <a:rPr lang="en-GB" altLang="en-US" sz="2400" dirty="0">
                <a:solidFill>
                  <a:schemeClr val="bg1"/>
                </a:solidFill>
                <a:latin typeface="Calibri" panose="020F0502020204030204" pitchFamily="34" charset="0"/>
                <a:cs typeface="Calibri" panose="020F0502020204030204" pitchFamily="34" charset="0"/>
                <a:sym typeface="Wingdings" panose="05000000000000000000" pitchFamily="2" charset="2"/>
              </a:rPr>
              <a:t>Safeguard the independence of QA agencies</a:t>
            </a:r>
            <a:endParaRPr lang="nb-NO" sz="2400" dirty="0">
              <a:solidFill>
                <a:schemeClr val="bg1"/>
              </a:solidFill>
              <a:latin typeface="Calibri" panose="020F0502020204030204" pitchFamily="34" charset="0"/>
              <a:cs typeface="Calibri" panose="020F0502020204030204" pitchFamily="34" charset="0"/>
            </a:endParaRPr>
          </a:p>
        </p:txBody>
      </p:sp>
      <p:sp>
        <p:nvSpPr>
          <p:cNvPr id="18437" name="Plassholder for lysbildenumm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E41E7294-2A71-4A3A-B854-131A03AC3D83}" type="slidenum">
              <a:rPr lang="en-US" altLang="en-US" smtClean="0">
                <a:solidFill>
                  <a:srgbClr val="404040"/>
                </a:solidFill>
              </a:rPr>
              <a:pPr>
                <a:spcBef>
                  <a:spcPct val="0"/>
                </a:spcBef>
                <a:buClrTx/>
                <a:buFontTx/>
                <a:buNone/>
              </a:pPr>
              <a:t>7</a:t>
            </a:fld>
            <a:endParaRPr lang="en-US" altLang="en-US">
              <a:solidFill>
                <a:srgbClr val="404040"/>
              </a:solidFill>
            </a:endParaRPr>
          </a:p>
        </p:txBody>
      </p:sp>
      <p:sp>
        <p:nvSpPr>
          <p:cNvPr id="8" name="ZoneTexte 7">
            <a:extLst>
              <a:ext uri="{FF2B5EF4-FFF2-40B4-BE49-F238E27FC236}">
                <a16:creationId xmlns:a16="http://schemas.microsoft.com/office/drawing/2014/main" xmlns="" id="{DBEDFE44-2FE1-CA40-BAA1-B3FE74A659BA}"/>
              </a:ext>
            </a:extLst>
          </p:cNvPr>
          <p:cNvSpPr txBox="1"/>
          <p:nvPr/>
        </p:nvSpPr>
        <p:spPr>
          <a:xfrm>
            <a:off x="3776133" y="-1507067"/>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xmlns="" val="223534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3203848" y="260648"/>
            <a:ext cx="5184576" cy="5760640"/>
          </a:xfrm>
          <a:solidFill>
            <a:srgbClr val="7030A0"/>
          </a:solidFill>
        </p:spPr>
        <p:txBody>
          <a:bodyPr>
            <a:normAutofit/>
          </a:bodyPr>
          <a:lstStyle/>
          <a:p>
            <a:pPr marL="0" indent="0" algn="just">
              <a:buFont typeface="Arial" panose="020B0604020202020204" pitchFamily="34" charset="0"/>
              <a:buNone/>
              <a:defRPr/>
            </a:pPr>
            <a:r>
              <a:rPr lang="en-US" sz="2000" b="1" dirty="0">
                <a:solidFill>
                  <a:schemeClr val="bg1"/>
                </a:solidFill>
                <a:latin typeface="Calibri" panose="020F0502020204030204" pitchFamily="34" charset="0"/>
                <a:cs typeface="Calibri" panose="020F0502020204030204" pitchFamily="34" charset="0"/>
              </a:rPr>
              <a:t>Part 1: 	Institutions’ internal quality 		assurance </a:t>
            </a:r>
            <a:endParaRPr lang="en-US" sz="1800" b="1" dirty="0">
              <a:solidFill>
                <a:schemeClr val="bg1"/>
              </a:solidFill>
              <a:latin typeface="Calibri" panose="020F0502020204030204" pitchFamily="34" charset="0"/>
              <a:cs typeface="Calibri" panose="020F0502020204030204" pitchFamily="34" charset="0"/>
            </a:endParaRPr>
          </a:p>
          <a:p>
            <a:pPr marL="0" indent="0" algn="just">
              <a:buFont typeface="Arial" panose="020B0604020202020204" pitchFamily="34" charset="0"/>
              <a:buNone/>
              <a:defRPr/>
            </a:pPr>
            <a:endParaRPr lang="en-US" sz="1800" dirty="0">
              <a:solidFill>
                <a:schemeClr val="bg1"/>
              </a:solidFill>
              <a:latin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1.1	Policy for quality assurance	</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1.2	Design and approval of </a:t>
            </a:r>
            <a:r>
              <a:rPr lang="en-US" sz="1800" dirty="0" err="1">
                <a:solidFill>
                  <a:schemeClr val="bg1"/>
                </a:solidFill>
                <a:latin typeface="Calibri" panose="020F0502020204030204" pitchFamily="34" charset="0"/>
                <a:cs typeface="Calibri" panose="020F0502020204030204" pitchFamily="34" charset="0"/>
              </a:rPr>
              <a:t>programmes</a:t>
            </a:r>
            <a:endParaRPr lang="en-US" sz="1800" dirty="0">
              <a:solidFill>
                <a:schemeClr val="bg1"/>
              </a:solidFill>
              <a:latin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1.3	Student-centered learning, 	teaching and assessment</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1.4	Student admission,	progression, recognition and 	certification </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1.5	Teaching staff</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1.6	Learning resources and  support</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1.7	Information management</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1.8	Public information (2.6 on 		reporting)</a:t>
            </a: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1.9	On-going monitoring and 	periodic review of </a:t>
            </a:r>
            <a:r>
              <a:rPr lang="en-US" sz="1800" dirty="0" err="1">
                <a:solidFill>
                  <a:schemeClr val="bg1"/>
                </a:solidFill>
                <a:latin typeface="Calibri" panose="020F0502020204030204" pitchFamily="34" charset="0"/>
                <a:cs typeface="Calibri" panose="020F0502020204030204" pitchFamily="34" charset="0"/>
              </a:rPr>
              <a:t>programmes</a:t>
            </a:r>
            <a:endParaRPr lang="en-US" sz="1800" dirty="0">
              <a:solidFill>
                <a:schemeClr val="bg1"/>
              </a:solidFill>
              <a:latin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n-US" sz="1800" dirty="0">
                <a:solidFill>
                  <a:schemeClr val="bg1"/>
                </a:solidFill>
                <a:latin typeface="Calibri" panose="020F0502020204030204" pitchFamily="34" charset="0"/>
                <a:cs typeface="Calibri" panose="020F0502020204030204" pitchFamily="34" charset="0"/>
              </a:rPr>
              <a:t>1.10	Cyclical external quality assurance </a:t>
            </a:r>
          </a:p>
        </p:txBody>
      </p:sp>
      <p:sp>
        <p:nvSpPr>
          <p:cNvPr id="26629" name="Plassholder for lysbildenumm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126A84BB-EC85-452E-BCAD-1166917F6F8D}" type="slidenum">
              <a:rPr lang="en-US" altLang="nb-NO" smtClean="0">
                <a:solidFill>
                  <a:srgbClr val="404040"/>
                </a:solidFill>
              </a:rPr>
              <a:pPr>
                <a:spcBef>
                  <a:spcPct val="0"/>
                </a:spcBef>
                <a:buClrTx/>
                <a:buFontTx/>
                <a:buNone/>
              </a:pPr>
              <a:t>8</a:t>
            </a:fld>
            <a:endParaRPr lang="en-US" altLang="nb-NO">
              <a:solidFill>
                <a:srgbClr val="404040"/>
              </a:solidFill>
            </a:endParaRPr>
          </a:p>
        </p:txBody>
      </p:sp>
      <p:pic>
        <p:nvPicPr>
          <p:cNvPr id="26630" name="Plassholder for innhold 7" descr="http://www.enqa.eu/wp-content/uploads/2015/11/ESG_2015.pdf - Internet Explore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l="36186" t="13625" r="37630" b="19542"/>
          <a:stretch>
            <a:fillRect/>
          </a:stretch>
        </p:blipFill>
        <p:spPr>
          <a:xfrm>
            <a:off x="179512" y="1412776"/>
            <a:ext cx="2978150" cy="4306888"/>
          </a:xfrm>
        </p:spPr>
      </p:pic>
    </p:spTree>
    <p:extLst>
      <p:ext uri="{BB962C8B-B14F-4D97-AF65-F5344CB8AC3E}">
        <p14:creationId xmlns:p14="http://schemas.microsoft.com/office/powerpoint/2010/main" xmlns="" val="274876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8463" y="-257423"/>
            <a:ext cx="8348662" cy="1025525"/>
          </a:xfrm>
        </p:spPr>
        <p:txBody>
          <a:bodyPr/>
          <a:lstStyle/>
          <a:p>
            <a:r>
              <a:rPr lang="en-GB" altLang="en-US" sz="4000" b="1" dirty="0">
                <a:solidFill>
                  <a:schemeClr val="tx1"/>
                </a:solidFill>
              </a:rPr>
              <a:t>Trends in European QA</a:t>
            </a:r>
          </a:p>
        </p:txBody>
      </p:sp>
      <p:sp>
        <p:nvSpPr>
          <p:cNvPr id="3" name="Content Placeholder 2"/>
          <p:cNvSpPr>
            <a:spLocks noGrp="1"/>
          </p:cNvSpPr>
          <p:nvPr>
            <p:ph idx="1"/>
          </p:nvPr>
        </p:nvSpPr>
        <p:spPr>
          <a:xfrm>
            <a:off x="183778" y="733648"/>
            <a:ext cx="8348662" cy="4927600"/>
          </a:xfrm>
        </p:spPr>
        <p:txBody>
          <a:bodyPr>
            <a:normAutofit/>
          </a:bodyPr>
          <a:lstStyle/>
          <a:p>
            <a:pPr>
              <a:defRPr/>
            </a:pPr>
            <a:r>
              <a:rPr lang="en-GB" sz="2400" dirty="0">
                <a:latin typeface="Calibri" panose="020F0502020204030204" pitchFamily="34" charset="0"/>
                <a:cs typeface="Calibri" panose="020F0502020204030204" pitchFamily="34" charset="0"/>
              </a:rPr>
              <a:t>Possible move to </a:t>
            </a:r>
            <a:r>
              <a:rPr lang="en-GB" sz="2400" b="1" dirty="0">
                <a:latin typeface="Calibri" panose="020F0502020204030204" pitchFamily="34" charset="0"/>
                <a:cs typeface="Calibri" panose="020F0502020204030204" pitchFamily="34" charset="0"/>
              </a:rPr>
              <a:t>“softer” approaches </a:t>
            </a:r>
            <a:r>
              <a:rPr lang="en-GB" sz="2400" dirty="0">
                <a:latin typeface="Calibri" panose="020F0502020204030204" pitchFamily="34" charset="0"/>
                <a:cs typeface="Calibri" panose="020F0502020204030204" pitchFamily="34" charset="0"/>
              </a:rPr>
              <a:t>(fitness-for-purpose), especially in well-established QA systems: from programme to institutional approaches; risk-based methods; more flexible methods or methods based more on institutional priorities</a:t>
            </a:r>
          </a:p>
          <a:p>
            <a:pPr>
              <a:defRPr/>
            </a:pPr>
            <a:r>
              <a:rPr lang="en-GB" altLang="en-US" sz="2400" dirty="0">
                <a:latin typeface="Calibri" panose="020F0502020204030204" pitchFamily="34" charset="0"/>
                <a:cs typeface="Calibri" panose="020F0502020204030204" pitchFamily="34" charset="0"/>
              </a:rPr>
              <a:t>Going </a:t>
            </a:r>
            <a:r>
              <a:rPr lang="en-GB" altLang="en-US" sz="2400" b="1" dirty="0">
                <a:latin typeface="Calibri" panose="020F0502020204030204" pitchFamily="34" charset="0"/>
                <a:cs typeface="Calibri" panose="020F0502020204030204" pitchFamily="34" charset="0"/>
              </a:rPr>
              <a:t>beyond minimum standards </a:t>
            </a:r>
            <a:r>
              <a:rPr lang="en-GB" altLang="en-US" sz="2400" dirty="0">
                <a:latin typeface="Calibri" panose="020F0502020204030204" pitchFamily="34" charset="0"/>
                <a:cs typeface="Calibri" panose="020F0502020204030204" pitchFamily="34" charset="0"/>
              </a:rPr>
              <a:t>and find ways to measure and reward excellence</a:t>
            </a:r>
          </a:p>
          <a:p>
            <a:pPr>
              <a:defRPr/>
            </a:pPr>
            <a:r>
              <a:rPr lang="en-GB" sz="2400" dirty="0">
                <a:latin typeface="Calibri" panose="020F0502020204030204" pitchFamily="34" charset="0"/>
                <a:cs typeface="Calibri" panose="020F0502020204030204" pitchFamily="34" charset="0"/>
              </a:rPr>
              <a:t>Greater importance given to the </a:t>
            </a:r>
            <a:r>
              <a:rPr lang="en-GB" sz="2400" b="1" dirty="0">
                <a:latin typeface="Calibri" panose="020F0502020204030204" pitchFamily="34" charset="0"/>
                <a:cs typeface="Calibri" panose="020F0502020204030204" pitchFamily="34" charset="0"/>
              </a:rPr>
              <a:t>usefulness and readability of reports </a:t>
            </a:r>
            <a:r>
              <a:rPr lang="en-GB" sz="2400" dirty="0">
                <a:latin typeface="Calibri" panose="020F0502020204030204" pitchFamily="34" charset="0"/>
                <a:cs typeface="Calibri" panose="020F0502020204030204" pitchFamily="34" charset="0"/>
              </a:rPr>
              <a:t>(competing with international or national rankings as information source?)</a:t>
            </a:r>
          </a:p>
          <a:p>
            <a:pPr>
              <a:defRPr/>
            </a:pPr>
            <a:r>
              <a:rPr lang="en-GB" sz="2400" b="1" dirty="0">
                <a:latin typeface="Calibri" panose="020F0502020204030204" pitchFamily="34" charset="0"/>
                <a:cs typeface="Calibri" panose="020F0502020204030204" pitchFamily="34" charset="0"/>
              </a:rPr>
              <a:t>External accountability of agencies</a:t>
            </a:r>
            <a:endParaRPr lang="en-GB" sz="2400" dirty="0">
              <a:latin typeface="Calibri" panose="020F0502020204030204" pitchFamily="34" charset="0"/>
              <a:cs typeface="Calibri" panose="020F0502020204030204" pitchFamily="34" charset="0"/>
            </a:endParaRPr>
          </a:p>
          <a:p>
            <a:pPr>
              <a:defRPr/>
            </a:pPr>
            <a:r>
              <a:rPr lang="en-GB" sz="2400" b="1" dirty="0">
                <a:latin typeface="Calibri" panose="020F0502020204030204" pitchFamily="34" charset="0"/>
                <a:cs typeface="Calibri" panose="020F0502020204030204" pitchFamily="34" charset="0"/>
              </a:rPr>
              <a:t>Wider involvement of stakeholders </a:t>
            </a:r>
            <a:r>
              <a:rPr lang="en-GB" sz="2400" dirty="0">
                <a:latin typeface="Calibri" panose="020F0502020204030204" pitchFamily="34" charset="0"/>
                <a:cs typeface="Calibri" panose="020F0502020204030204" pitchFamily="34" charset="0"/>
              </a:rPr>
              <a:t>accepted and required  </a:t>
            </a:r>
          </a:p>
          <a:p>
            <a:pPr marL="0" indent="0">
              <a:buFont typeface="Arial" panose="020B0604020202020204" pitchFamily="34" charset="0"/>
              <a:buNone/>
              <a:defRPr/>
            </a:pPr>
            <a:endParaRPr lang="en-GB" sz="2400" dirty="0">
              <a:latin typeface="Calibri" panose="020F0502020204030204" pitchFamily="34" charset="0"/>
              <a:cs typeface="Calibri" panose="020F0502020204030204" pitchFamily="34" charset="0"/>
            </a:endParaRPr>
          </a:p>
          <a:p>
            <a:pPr>
              <a:defRPr/>
            </a:pPr>
            <a:endParaRPr lang="en-GB" sz="2400" dirty="0">
              <a:latin typeface="Calibri" panose="020F0502020204030204" pitchFamily="34" charset="0"/>
              <a:cs typeface="Calibri" panose="020F0502020204030204" pitchFamily="34" charset="0"/>
            </a:endParaRPr>
          </a:p>
          <a:p>
            <a:pPr>
              <a:defRPr/>
            </a:pPr>
            <a:endParaRPr lang="en-GB" sz="2400" dirty="0">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a:defRPr/>
            </a:pPr>
            <a:r>
              <a:rPr lang="en-US"/>
              <a:t>Tove Blytt Holmen, QA-seminar Bishkek 10.-11. March 2017</a:t>
            </a:r>
            <a:endParaRPr lang="en-US" dirty="0"/>
          </a:p>
        </p:txBody>
      </p:sp>
      <p:sp>
        <p:nvSpPr>
          <p:cNvPr id="3072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fld id="{5C38986E-3254-4073-B0DE-2B1F4052712F}" type="slidenum">
              <a:rPr lang="en-US" altLang="en-US" smtClean="0">
                <a:solidFill>
                  <a:srgbClr val="404040"/>
                </a:solidFill>
              </a:rPr>
              <a:pPr>
                <a:spcBef>
                  <a:spcPct val="0"/>
                </a:spcBef>
                <a:buClrTx/>
                <a:buFontTx/>
                <a:buNone/>
              </a:pPr>
              <a:t>9</a:t>
            </a:fld>
            <a:endParaRPr lang="en-US" altLang="en-US">
              <a:solidFill>
                <a:srgbClr val="404040"/>
              </a:solidFill>
            </a:endParaRPr>
          </a:p>
        </p:txBody>
      </p:sp>
      <p:pic>
        <p:nvPicPr>
          <p:cNvPr id="2" name="Image 1">
            <a:extLst>
              <a:ext uri="{FF2B5EF4-FFF2-40B4-BE49-F238E27FC236}">
                <a16:creationId xmlns:a16="http://schemas.microsoft.com/office/drawing/2014/main" xmlns="" id="{6FF3B47A-B6B0-2A42-A5F1-94B0FF3DAB5D}"/>
              </a:ext>
            </a:extLst>
          </p:cNvPr>
          <p:cNvPicPr>
            <a:picLocks noChangeAspect="1"/>
          </p:cNvPicPr>
          <p:nvPr/>
        </p:nvPicPr>
        <p:blipFill>
          <a:blip r:embed="rId3" cstate="print"/>
          <a:stretch>
            <a:fillRect/>
          </a:stretch>
        </p:blipFill>
        <p:spPr>
          <a:xfrm>
            <a:off x="0" y="5181600"/>
            <a:ext cx="8476558" cy="1727200"/>
          </a:xfrm>
          <a:prstGeom prst="rect">
            <a:avLst/>
          </a:prstGeom>
        </p:spPr>
      </p:pic>
    </p:spTree>
    <p:extLst>
      <p:ext uri="{BB962C8B-B14F-4D97-AF65-F5344CB8AC3E}">
        <p14:creationId xmlns:p14="http://schemas.microsoft.com/office/powerpoint/2010/main" xmlns="" val="60100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3673</TotalTime>
  <Words>2600</Words>
  <Application>Microsoft Office PowerPoint</Application>
  <PresentationFormat>Expunere pe ecran (4:3)</PresentationFormat>
  <Paragraphs>429</Paragraphs>
  <Slides>44</Slides>
  <Notes>11</Notes>
  <HiddenSlides>0</HiddenSlides>
  <MMClips>0</MMClips>
  <ScaleCrop>false</ScaleCrop>
  <HeadingPairs>
    <vt:vector size="4" baseType="variant">
      <vt:variant>
        <vt:lpstr>Temă</vt:lpstr>
      </vt:variant>
      <vt:variant>
        <vt:i4>6</vt:i4>
      </vt:variant>
      <vt:variant>
        <vt:lpstr>Titluri diapozitive</vt:lpstr>
      </vt:variant>
      <vt:variant>
        <vt:i4>44</vt:i4>
      </vt:variant>
    </vt:vector>
  </HeadingPairs>
  <TitlesOfParts>
    <vt:vector size="50" baseType="lpstr">
      <vt:lpstr>Adyacencia</vt:lpstr>
      <vt:lpstr>Conception personnalisée</vt:lpstr>
      <vt:lpstr>2_Conception personnalisée</vt:lpstr>
      <vt:lpstr>4_Diseño personalizado</vt:lpstr>
      <vt:lpstr>2_Diseño personalizado</vt:lpstr>
      <vt:lpstr>3_Diseño personalizado</vt:lpstr>
      <vt:lpstr>Diapozitivul 1</vt:lpstr>
      <vt:lpstr>Diapozitivul 2</vt:lpstr>
      <vt:lpstr>Diapozitivul 3</vt:lpstr>
      <vt:lpstr>Diapozitivul 4</vt:lpstr>
      <vt:lpstr>Diapozitivul 5</vt:lpstr>
      <vt:lpstr>Diapozitivul 6</vt:lpstr>
      <vt:lpstr>Main principles for QA in Europe</vt:lpstr>
      <vt:lpstr>Diapozitivul 8</vt:lpstr>
      <vt:lpstr>Trends in European QA</vt:lpstr>
      <vt:lpstr>Some challenges  in European QA </vt:lpstr>
      <vt:lpstr>Diapozitivul 11</vt:lpstr>
      <vt:lpstr>Diapozitivul 12</vt:lpstr>
      <vt:lpstr>Diapozitivul 13</vt:lpstr>
      <vt:lpstr>Diapozitivul 14</vt:lpstr>
      <vt:lpstr>Diapozitivul 15</vt:lpstr>
      <vt:lpstr>Diapozitivul 16</vt:lpstr>
      <vt:lpstr>Diapozitivul 17</vt:lpstr>
      <vt:lpstr>Diapozitivul 18</vt:lpstr>
      <vt:lpstr>Diapozitivul 19</vt:lpstr>
      <vt:lpstr>Diapozitivul 20</vt:lpstr>
      <vt:lpstr>Diapozitivul 21</vt:lpstr>
      <vt:lpstr>Diapozitivul 22</vt:lpstr>
      <vt:lpstr>Diapozitivul 23</vt:lpstr>
      <vt:lpstr>Diapozitivul 24</vt:lpstr>
      <vt:lpstr>Diapozitivul 25</vt:lpstr>
      <vt:lpstr>Diapozitivul 26</vt:lpstr>
      <vt:lpstr>Diapozitivul 27</vt:lpstr>
      <vt:lpstr>Diapozitivul 28</vt:lpstr>
      <vt:lpstr>Diapozitivul 29</vt:lpstr>
      <vt:lpstr>Diapozitivul 30</vt:lpstr>
      <vt:lpstr>Diapozitivul 31</vt:lpstr>
      <vt:lpstr>Diapozitivul 32</vt:lpstr>
      <vt:lpstr>Diapozitivul 33</vt:lpstr>
      <vt:lpstr>Diapozitivul 34</vt:lpstr>
      <vt:lpstr>Diapozitivul 35</vt:lpstr>
      <vt:lpstr>Diapozitivul 36</vt:lpstr>
      <vt:lpstr>Diapozitivul 37</vt:lpstr>
      <vt:lpstr>Diapozitivul 38</vt:lpstr>
      <vt:lpstr>Diapozitivul 39</vt:lpstr>
      <vt:lpstr>Diapozitivul 40</vt:lpstr>
      <vt:lpstr>Diapozitivul 41</vt:lpstr>
      <vt:lpstr>Diapozitivul 42</vt:lpstr>
      <vt:lpstr>Diapozitivul 43</vt:lpstr>
      <vt:lpstr>Diapozitivul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Heidelberger</dc:creator>
  <cp:lastModifiedBy>cristian.eni3</cp:lastModifiedBy>
  <cp:revision>245</cp:revision>
  <dcterms:created xsi:type="dcterms:W3CDTF">2017-01-17T20:42:05Z</dcterms:created>
  <dcterms:modified xsi:type="dcterms:W3CDTF">2019-02-22T09:13:13Z</dcterms:modified>
</cp:coreProperties>
</file>